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7" r:id="rId8"/>
    <p:sldId id="260" r:id="rId9"/>
    <p:sldId id="263" r:id="rId10"/>
    <p:sldId id="265" r:id="rId11"/>
    <p:sldId id="264" r:id="rId12"/>
    <p:sldId id="266" r:id="rId13"/>
    <p:sldId id="268" r:id="rId14"/>
    <p:sldId id="269" r:id="rId15"/>
    <p:sldId id="270" r:id="rId16"/>
    <p:sldId id="272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9" r:id="rId31"/>
    <p:sldId id="285" r:id="rId32"/>
    <p:sldId id="286" r:id="rId33"/>
    <p:sldId id="288" r:id="rId34"/>
    <p:sldId id="287" r:id="rId35"/>
  </p:sldIdLst>
  <p:sldSz cx="10439400" cy="7559675"/>
  <p:notesSz cx="6858000" cy="9144000"/>
  <p:defaultTextStyle>
    <a:defPPr>
      <a:defRPr lang="cs-CZ"/>
    </a:defPPr>
    <a:lvl1pPr marL="0" algn="l" defTabSz="1028517" rtl="0" eaLnBrk="1" latinLnBrk="0" hangingPunct="1">
      <a:defRPr sz="2025" kern="1200">
        <a:solidFill>
          <a:schemeClr val="tx1"/>
        </a:solidFill>
        <a:latin typeface="+mn-lt"/>
        <a:ea typeface="+mn-ea"/>
        <a:cs typeface="+mn-cs"/>
      </a:defRPr>
    </a:lvl1pPr>
    <a:lvl2pPr marL="514259" algn="l" defTabSz="1028517" rtl="0" eaLnBrk="1" latinLnBrk="0" hangingPunct="1">
      <a:defRPr sz="2025" kern="1200">
        <a:solidFill>
          <a:schemeClr val="tx1"/>
        </a:solidFill>
        <a:latin typeface="+mn-lt"/>
        <a:ea typeface="+mn-ea"/>
        <a:cs typeface="+mn-cs"/>
      </a:defRPr>
    </a:lvl2pPr>
    <a:lvl3pPr marL="1028517" algn="l" defTabSz="1028517" rtl="0" eaLnBrk="1" latinLnBrk="0" hangingPunct="1">
      <a:defRPr sz="2025" kern="1200">
        <a:solidFill>
          <a:schemeClr val="tx1"/>
        </a:solidFill>
        <a:latin typeface="+mn-lt"/>
        <a:ea typeface="+mn-ea"/>
        <a:cs typeface="+mn-cs"/>
      </a:defRPr>
    </a:lvl3pPr>
    <a:lvl4pPr marL="1542776" algn="l" defTabSz="1028517" rtl="0" eaLnBrk="1" latinLnBrk="0" hangingPunct="1">
      <a:defRPr sz="2025" kern="1200">
        <a:solidFill>
          <a:schemeClr val="tx1"/>
        </a:solidFill>
        <a:latin typeface="+mn-lt"/>
        <a:ea typeface="+mn-ea"/>
        <a:cs typeface="+mn-cs"/>
      </a:defRPr>
    </a:lvl4pPr>
    <a:lvl5pPr marL="2057034" algn="l" defTabSz="1028517" rtl="0" eaLnBrk="1" latinLnBrk="0" hangingPunct="1">
      <a:defRPr sz="2025" kern="1200">
        <a:solidFill>
          <a:schemeClr val="tx1"/>
        </a:solidFill>
        <a:latin typeface="+mn-lt"/>
        <a:ea typeface="+mn-ea"/>
        <a:cs typeface="+mn-cs"/>
      </a:defRPr>
    </a:lvl5pPr>
    <a:lvl6pPr marL="2571293" algn="l" defTabSz="1028517" rtl="0" eaLnBrk="1" latinLnBrk="0" hangingPunct="1">
      <a:defRPr sz="2025" kern="1200">
        <a:solidFill>
          <a:schemeClr val="tx1"/>
        </a:solidFill>
        <a:latin typeface="+mn-lt"/>
        <a:ea typeface="+mn-ea"/>
        <a:cs typeface="+mn-cs"/>
      </a:defRPr>
    </a:lvl6pPr>
    <a:lvl7pPr marL="3085551" algn="l" defTabSz="1028517" rtl="0" eaLnBrk="1" latinLnBrk="0" hangingPunct="1">
      <a:defRPr sz="2025" kern="1200">
        <a:solidFill>
          <a:schemeClr val="tx1"/>
        </a:solidFill>
        <a:latin typeface="+mn-lt"/>
        <a:ea typeface="+mn-ea"/>
        <a:cs typeface="+mn-cs"/>
      </a:defRPr>
    </a:lvl7pPr>
    <a:lvl8pPr marL="3599810" algn="l" defTabSz="1028517" rtl="0" eaLnBrk="1" latinLnBrk="0" hangingPunct="1">
      <a:defRPr sz="2025" kern="1200">
        <a:solidFill>
          <a:schemeClr val="tx1"/>
        </a:solidFill>
        <a:latin typeface="+mn-lt"/>
        <a:ea typeface="+mn-ea"/>
        <a:cs typeface="+mn-cs"/>
      </a:defRPr>
    </a:lvl8pPr>
    <a:lvl9pPr marL="4114068" algn="l" defTabSz="1028517" rtl="0" eaLnBrk="1" latinLnBrk="0" hangingPunct="1">
      <a:defRPr sz="202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43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64" d="100"/>
          <a:sy n="64" d="100"/>
        </p:scale>
        <p:origin x="10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47C4F9-27BC-42B7-85E1-3430A1AD02B1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BC45BF5D-6A74-4640-894F-EB1C1606D88A}">
      <dgm:prSet phldrT="[Text]"/>
      <dgm:spPr/>
      <dgm:t>
        <a:bodyPr/>
        <a:lstStyle/>
        <a:p>
          <a:r>
            <a:rPr lang="cs-CZ" dirty="0" smtClean="0"/>
            <a:t>sdílení</a:t>
          </a:r>
          <a:endParaRPr lang="cs-CZ" dirty="0"/>
        </a:p>
      </dgm:t>
    </dgm:pt>
    <dgm:pt modelId="{D39B71CF-35B4-46D5-9E65-D0B39E2D28ED}" type="parTrans" cxnId="{8DD02C2E-B2BE-4B71-B560-7642AA2BCEB8}">
      <dgm:prSet/>
      <dgm:spPr/>
      <dgm:t>
        <a:bodyPr/>
        <a:lstStyle/>
        <a:p>
          <a:endParaRPr lang="cs-CZ"/>
        </a:p>
      </dgm:t>
    </dgm:pt>
    <dgm:pt modelId="{8F1E47A6-696A-4077-8B33-640F36BD1B17}" type="sibTrans" cxnId="{8DD02C2E-B2BE-4B71-B560-7642AA2BCEB8}">
      <dgm:prSet/>
      <dgm:spPr/>
      <dgm:t>
        <a:bodyPr/>
        <a:lstStyle/>
        <a:p>
          <a:endParaRPr lang="cs-CZ"/>
        </a:p>
      </dgm:t>
    </dgm:pt>
    <dgm:pt modelId="{A0C2B630-71CD-40BE-9F6F-E84247F36D97}">
      <dgm:prSet phldrT="[Text]"/>
      <dgm:spPr/>
      <dgm:t>
        <a:bodyPr/>
        <a:lstStyle/>
        <a:p>
          <a:r>
            <a:rPr lang="cs-CZ" dirty="0" smtClean="0"/>
            <a:t>objevování</a:t>
          </a:r>
          <a:endParaRPr lang="cs-CZ" dirty="0"/>
        </a:p>
      </dgm:t>
    </dgm:pt>
    <dgm:pt modelId="{EE930A99-489A-4A7F-8904-B379C2F31154}" type="parTrans" cxnId="{F04D58F0-3214-438A-A84A-DCBEED2508F4}">
      <dgm:prSet/>
      <dgm:spPr/>
      <dgm:t>
        <a:bodyPr/>
        <a:lstStyle/>
        <a:p>
          <a:endParaRPr lang="cs-CZ"/>
        </a:p>
      </dgm:t>
    </dgm:pt>
    <dgm:pt modelId="{DFAD508B-73E4-4244-B47B-FDE87B427FEC}" type="sibTrans" cxnId="{F04D58F0-3214-438A-A84A-DCBEED2508F4}">
      <dgm:prSet/>
      <dgm:spPr/>
      <dgm:t>
        <a:bodyPr/>
        <a:lstStyle/>
        <a:p>
          <a:endParaRPr lang="cs-CZ"/>
        </a:p>
      </dgm:t>
    </dgm:pt>
    <dgm:pt modelId="{0EF11EEB-ECAF-4D70-9717-11EE320AF800}">
      <dgm:prSet phldrT="[Text]"/>
      <dgm:spPr/>
      <dgm:t>
        <a:bodyPr/>
        <a:lstStyle/>
        <a:p>
          <a:r>
            <a:rPr lang="cs-CZ" dirty="0" smtClean="0"/>
            <a:t>tvůrčí myšlení</a:t>
          </a:r>
          <a:endParaRPr lang="cs-CZ" dirty="0"/>
        </a:p>
      </dgm:t>
    </dgm:pt>
    <dgm:pt modelId="{10076D72-1927-4F81-ACA6-E6504B1D29F2}" type="parTrans" cxnId="{A9076CD9-3F9F-4DEB-B6BF-47B69777EDB8}">
      <dgm:prSet/>
      <dgm:spPr/>
      <dgm:t>
        <a:bodyPr/>
        <a:lstStyle/>
        <a:p>
          <a:endParaRPr lang="cs-CZ"/>
        </a:p>
      </dgm:t>
    </dgm:pt>
    <dgm:pt modelId="{04231382-BFA9-4259-9793-77188E383F4A}" type="sibTrans" cxnId="{A9076CD9-3F9F-4DEB-B6BF-47B69777EDB8}">
      <dgm:prSet/>
      <dgm:spPr/>
      <dgm:t>
        <a:bodyPr/>
        <a:lstStyle/>
        <a:p>
          <a:endParaRPr lang="cs-CZ"/>
        </a:p>
      </dgm:t>
    </dgm:pt>
    <dgm:pt modelId="{3BC7D2E1-C953-46DC-A778-A738793B61C0}">
      <dgm:prSet phldrT="[Text]"/>
      <dgm:spPr/>
      <dgm:t>
        <a:bodyPr/>
        <a:lstStyle/>
        <a:p>
          <a:r>
            <a:rPr lang="cs-CZ" dirty="0" smtClean="0"/>
            <a:t>řešení problémů</a:t>
          </a:r>
          <a:endParaRPr lang="cs-CZ" dirty="0"/>
        </a:p>
      </dgm:t>
    </dgm:pt>
    <dgm:pt modelId="{A673939B-A7E8-4C13-99D7-A92930B3A47E}" type="parTrans" cxnId="{B8628BD0-A1AF-458A-9CA4-4EFC48EB9299}">
      <dgm:prSet/>
      <dgm:spPr/>
      <dgm:t>
        <a:bodyPr/>
        <a:lstStyle/>
        <a:p>
          <a:endParaRPr lang="cs-CZ"/>
        </a:p>
      </dgm:t>
    </dgm:pt>
    <dgm:pt modelId="{C0D9EC79-E063-40F4-B1BC-CCE33773234E}" type="sibTrans" cxnId="{B8628BD0-A1AF-458A-9CA4-4EFC48EB9299}">
      <dgm:prSet/>
      <dgm:spPr/>
      <dgm:t>
        <a:bodyPr/>
        <a:lstStyle/>
        <a:p>
          <a:endParaRPr lang="cs-CZ"/>
        </a:p>
      </dgm:t>
    </dgm:pt>
    <dgm:pt modelId="{CAC1701E-5E68-456E-B794-D8DA787DFAFE}">
      <dgm:prSet phldrT="[Text]"/>
      <dgm:spPr/>
      <dgm:t>
        <a:bodyPr/>
        <a:lstStyle/>
        <a:p>
          <a:r>
            <a:rPr lang="cs-CZ" dirty="0" smtClean="0"/>
            <a:t>komunikace</a:t>
          </a:r>
          <a:endParaRPr lang="cs-CZ" dirty="0"/>
        </a:p>
      </dgm:t>
    </dgm:pt>
    <dgm:pt modelId="{7BC9CE7C-C76E-4F51-A9E7-C27212BCDB64}" type="parTrans" cxnId="{CD140C8B-8752-4B6F-B14F-065286AC2BA3}">
      <dgm:prSet/>
      <dgm:spPr/>
      <dgm:t>
        <a:bodyPr/>
        <a:lstStyle/>
        <a:p>
          <a:endParaRPr lang="cs-CZ"/>
        </a:p>
      </dgm:t>
    </dgm:pt>
    <dgm:pt modelId="{3ED88F96-4CB6-4A71-9FB3-C940824EEEAF}" type="sibTrans" cxnId="{CD140C8B-8752-4B6F-B14F-065286AC2BA3}">
      <dgm:prSet/>
      <dgm:spPr/>
      <dgm:t>
        <a:bodyPr/>
        <a:lstStyle/>
        <a:p>
          <a:endParaRPr lang="cs-CZ"/>
        </a:p>
      </dgm:t>
    </dgm:pt>
    <dgm:pt modelId="{49C71941-73D3-4201-A4C0-3534119D0EFC}">
      <dgm:prSet/>
      <dgm:spPr/>
      <dgm:t>
        <a:bodyPr/>
        <a:lstStyle/>
        <a:p>
          <a:r>
            <a:rPr lang="cs-CZ" dirty="0" smtClean="0"/>
            <a:t>týmová práce</a:t>
          </a:r>
          <a:endParaRPr lang="cs-CZ" dirty="0"/>
        </a:p>
      </dgm:t>
    </dgm:pt>
    <dgm:pt modelId="{988BF617-788C-44E3-BEDC-B7816044CD2F}" type="parTrans" cxnId="{A570599B-EFBC-45D7-8182-AAA0AC3968F7}">
      <dgm:prSet/>
      <dgm:spPr/>
      <dgm:t>
        <a:bodyPr/>
        <a:lstStyle/>
        <a:p>
          <a:endParaRPr lang="cs-CZ"/>
        </a:p>
      </dgm:t>
    </dgm:pt>
    <dgm:pt modelId="{79B99A51-B775-4A01-8473-9927CF18386C}" type="sibTrans" cxnId="{A570599B-EFBC-45D7-8182-AAA0AC3968F7}">
      <dgm:prSet/>
      <dgm:spPr/>
      <dgm:t>
        <a:bodyPr/>
        <a:lstStyle/>
        <a:p>
          <a:endParaRPr lang="cs-CZ"/>
        </a:p>
      </dgm:t>
    </dgm:pt>
    <dgm:pt modelId="{1E0B36EB-1B1F-4434-AAA9-3A37BAFFB085}">
      <dgm:prSet/>
      <dgm:spPr/>
      <dgm:t>
        <a:bodyPr/>
        <a:lstStyle/>
        <a:p>
          <a:r>
            <a:rPr lang="cs-CZ" dirty="0" smtClean="0"/>
            <a:t>ICT dovednosti</a:t>
          </a:r>
          <a:endParaRPr lang="cs-CZ" dirty="0"/>
        </a:p>
      </dgm:t>
    </dgm:pt>
    <dgm:pt modelId="{D2398F24-531B-4521-9774-E8CFA8353D14}" type="parTrans" cxnId="{7456508C-F63F-458C-B7AE-4BCED6F9633F}">
      <dgm:prSet/>
      <dgm:spPr/>
      <dgm:t>
        <a:bodyPr/>
        <a:lstStyle/>
        <a:p>
          <a:endParaRPr lang="cs-CZ"/>
        </a:p>
      </dgm:t>
    </dgm:pt>
    <dgm:pt modelId="{904E7940-237F-4C00-A0B9-79D771BE986D}" type="sibTrans" cxnId="{7456508C-F63F-458C-B7AE-4BCED6F9633F}">
      <dgm:prSet/>
      <dgm:spPr/>
      <dgm:t>
        <a:bodyPr/>
        <a:lstStyle/>
        <a:p>
          <a:endParaRPr lang="cs-CZ"/>
        </a:p>
      </dgm:t>
    </dgm:pt>
    <dgm:pt modelId="{DDD54F3A-1D8C-4131-B9CB-3EDB3B0E0A3E}">
      <dgm:prSet/>
      <dgm:spPr/>
      <dgm:t>
        <a:bodyPr/>
        <a:lstStyle/>
        <a:p>
          <a:r>
            <a:rPr lang="cs-CZ" dirty="0" smtClean="0"/>
            <a:t>samostatná práce</a:t>
          </a:r>
          <a:endParaRPr lang="cs-CZ" dirty="0"/>
        </a:p>
      </dgm:t>
    </dgm:pt>
    <dgm:pt modelId="{6F81F7C8-1E6E-442E-8DD5-B18AC3F705C2}" type="parTrans" cxnId="{962B1F74-7340-4662-A5C4-DA619329076E}">
      <dgm:prSet/>
      <dgm:spPr/>
      <dgm:t>
        <a:bodyPr/>
        <a:lstStyle/>
        <a:p>
          <a:endParaRPr lang="cs-CZ"/>
        </a:p>
      </dgm:t>
    </dgm:pt>
    <dgm:pt modelId="{C3716F58-786E-4556-AE50-1A9E8D81377F}" type="sibTrans" cxnId="{962B1F74-7340-4662-A5C4-DA619329076E}">
      <dgm:prSet/>
      <dgm:spPr/>
      <dgm:t>
        <a:bodyPr/>
        <a:lstStyle/>
        <a:p>
          <a:endParaRPr lang="cs-CZ"/>
        </a:p>
      </dgm:t>
    </dgm:pt>
    <dgm:pt modelId="{DC7E0DF3-AA11-4E4A-A855-D371A0E88200}" type="pres">
      <dgm:prSet presAssocID="{0647C4F9-27BC-42B7-85E1-3430A1AD02B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93677C6-C192-457A-97A4-F65E62264163}" type="pres">
      <dgm:prSet presAssocID="{BC45BF5D-6A74-4640-894F-EB1C1606D88A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99CE3E-423C-45C9-9B8D-7F1AD997B6E5}" type="pres">
      <dgm:prSet presAssocID="{8F1E47A6-696A-4077-8B33-640F36BD1B17}" presName="sibTrans" presStyleCnt="0"/>
      <dgm:spPr/>
    </dgm:pt>
    <dgm:pt modelId="{D5BBA6F1-D573-44B9-BF8D-1706FBEBE853}" type="pres">
      <dgm:prSet presAssocID="{A0C2B630-71CD-40BE-9F6F-E84247F36D97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01E925-60CA-45CF-B034-CF37DF127769}" type="pres">
      <dgm:prSet presAssocID="{DFAD508B-73E4-4244-B47B-FDE87B427FEC}" presName="sibTrans" presStyleCnt="0"/>
      <dgm:spPr/>
    </dgm:pt>
    <dgm:pt modelId="{88FBEF25-7764-4A98-B3C3-DDE7DF9B5C4C}" type="pres">
      <dgm:prSet presAssocID="{0EF11EEB-ECAF-4D70-9717-11EE320AF800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9EF985-E34C-455B-8EF8-3AC92BA6F560}" type="pres">
      <dgm:prSet presAssocID="{04231382-BFA9-4259-9793-77188E383F4A}" presName="sibTrans" presStyleCnt="0"/>
      <dgm:spPr/>
    </dgm:pt>
    <dgm:pt modelId="{6FB1D178-C047-42FB-B402-039BB0F6DBDC}" type="pres">
      <dgm:prSet presAssocID="{3BC7D2E1-C953-46DC-A778-A738793B61C0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88AF8A-AB0A-47B7-848C-EBC154F8AE48}" type="pres">
      <dgm:prSet presAssocID="{C0D9EC79-E063-40F4-B1BC-CCE33773234E}" presName="sibTrans" presStyleCnt="0"/>
      <dgm:spPr/>
    </dgm:pt>
    <dgm:pt modelId="{00097416-6FA7-42DF-AD04-B2A73AF78579}" type="pres">
      <dgm:prSet presAssocID="{CAC1701E-5E68-456E-B794-D8DA787DFAFE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35E09B-895F-4F43-8A44-96CF01E623F5}" type="pres">
      <dgm:prSet presAssocID="{3ED88F96-4CB6-4A71-9FB3-C940824EEEAF}" presName="sibTrans" presStyleCnt="0"/>
      <dgm:spPr/>
    </dgm:pt>
    <dgm:pt modelId="{F77FE544-2BED-4745-9768-D4B3A8CE2FAE}" type="pres">
      <dgm:prSet presAssocID="{49C71941-73D3-4201-A4C0-3534119D0EFC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D88744E-D485-4D6B-BE68-D2227CDF7A9A}" type="pres">
      <dgm:prSet presAssocID="{79B99A51-B775-4A01-8473-9927CF18386C}" presName="sibTrans" presStyleCnt="0"/>
      <dgm:spPr/>
    </dgm:pt>
    <dgm:pt modelId="{2B40121D-20A0-4347-98D4-A58BDD13B1CB}" type="pres">
      <dgm:prSet presAssocID="{1E0B36EB-1B1F-4434-AAA9-3A37BAFFB085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BB6F44-DC95-46C2-9A9E-C2ED0F957ABA}" type="pres">
      <dgm:prSet presAssocID="{904E7940-237F-4C00-A0B9-79D771BE986D}" presName="sibTrans" presStyleCnt="0"/>
      <dgm:spPr/>
    </dgm:pt>
    <dgm:pt modelId="{45BB6585-066E-4F89-8AC7-65BAC650E8E0}" type="pres">
      <dgm:prSet presAssocID="{DDD54F3A-1D8C-4131-B9CB-3EDB3B0E0A3E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04D58F0-3214-438A-A84A-DCBEED2508F4}" srcId="{0647C4F9-27BC-42B7-85E1-3430A1AD02B1}" destId="{A0C2B630-71CD-40BE-9F6F-E84247F36D97}" srcOrd="1" destOrd="0" parTransId="{EE930A99-489A-4A7F-8904-B379C2F31154}" sibTransId="{DFAD508B-73E4-4244-B47B-FDE87B427FEC}"/>
    <dgm:cxn modelId="{8DD02C2E-B2BE-4B71-B560-7642AA2BCEB8}" srcId="{0647C4F9-27BC-42B7-85E1-3430A1AD02B1}" destId="{BC45BF5D-6A74-4640-894F-EB1C1606D88A}" srcOrd="0" destOrd="0" parTransId="{D39B71CF-35B4-46D5-9E65-D0B39E2D28ED}" sibTransId="{8F1E47A6-696A-4077-8B33-640F36BD1B17}"/>
    <dgm:cxn modelId="{A570599B-EFBC-45D7-8182-AAA0AC3968F7}" srcId="{0647C4F9-27BC-42B7-85E1-3430A1AD02B1}" destId="{49C71941-73D3-4201-A4C0-3534119D0EFC}" srcOrd="5" destOrd="0" parTransId="{988BF617-788C-44E3-BEDC-B7816044CD2F}" sibTransId="{79B99A51-B775-4A01-8473-9927CF18386C}"/>
    <dgm:cxn modelId="{933BE26E-4EC7-4673-8509-60EBA8EFFDB8}" type="presOf" srcId="{DDD54F3A-1D8C-4131-B9CB-3EDB3B0E0A3E}" destId="{45BB6585-066E-4F89-8AC7-65BAC650E8E0}" srcOrd="0" destOrd="0" presId="urn:microsoft.com/office/officeart/2005/8/layout/default"/>
    <dgm:cxn modelId="{A9076CD9-3F9F-4DEB-B6BF-47B69777EDB8}" srcId="{0647C4F9-27BC-42B7-85E1-3430A1AD02B1}" destId="{0EF11EEB-ECAF-4D70-9717-11EE320AF800}" srcOrd="2" destOrd="0" parTransId="{10076D72-1927-4F81-ACA6-E6504B1D29F2}" sibTransId="{04231382-BFA9-4259-9793-77188E383F4A}"/>
    <dgm:cxn modelId="{B8628BD0-A1AF-458A-9CA4-4EFC48EB9299}" srcId="{0647C4F9-27BC-42B7-85E1-3430A1AD02B1}" destId="{3BC7D2E1-C953-46DC-A778-A738793B61C0}" srcOrd="3" destOrd="0" parTransId="{A673939B-A7E8-4C13-99D7-A92930B3A47E}" sibTransId="{C0D9EC79-E063-40F4-B1BC-CCE33773234E}"/>
    <dgm:cxn modelId="{962B1F74-7340-4662-A5C4-DA619329076E}" srcId="{0647C4F9-27BC-42B7-85E1-3430A1AD02B1}" destId="{DDD54F3A-1D8C-4131-B9CB-3EDB3B0E0A3E}" srcOrd="7" destOrd="0" parTransId="{6F81F7C8-1E6E-442E-8DD5-B18AC3F705C2}" sibTransId="{C3716F58-786E-4556-AE50-1A9E8D81377F}"/>
    <dgm:cxn modelId="{CD140C8B-8752-4B6F-B14F-065286AC2BA3}" srcId="{0647C4F9-27BC-42B7-85E1-3430A1AD02B1}" destId="{CAC1701E-5E68-456E-B794-D8DA787DFAFE}" srcOrd="4" destOrd="0" parTransId="{7BC9CE7C-C76E-4F51-A9E7-C27212BCDB64}" sibTransId="{3ED88F96-4CB6-4A71-9FB3-C940824EEEAF}"/>
    <dgm:cxn modelId="{9FA6C8A6-38C3-425D-BDC0-0D478907DF2E}" type="presOf" srcId="{0EF11EEB-ECAF-4D70-9717-11EE320AF800}" destId="{88FBEF25-7764-4A98-B3C3-DDE7DF9B5C4C}" srcOrd="0" destOrd="0" presId="urn:microsoft.com/office/officeart/2005/8/layout/default"/>
    <dgm:cxn modelId="{2DDF331A-1BCC-4E96-885F-584D44D16F5A}" type="presOf" srcId="{A0C2B630-71CD-40BE-9F6F-E84247F36D97}" destId="{D5BBA6F1-D573-44B9-BF8D-1706FBEBE853}" srcOrd="0" destOrd="0" presId="urn:microsoft.com/office/officeart/2005/8/layout/default"/>
    <dgm:cxn modelId="{E92F25EA-B4D7-4FF7-9C64-B4EC8B72FABD}" type="presOf" srcId="{0647C4F9-27BC-42B7-85E1-3430A1AD02B1}" destId="{DC7E0DF3-AA11-4E4A-A855-D371A0E88200}" srcOrd="0" destOrd="0" presId="urn:microsoft.com/office/officeart/2005/8/layout/default"/>
    <dgm:cxn modelId="{A9710451-8E51-4A20-801B-06ADD9DA0866}" type="presOf" srcId="{BC45BF5D-6A74-4640-894F-EB1C1606D88A}" destId="{393677C6-C192-457A-97A4-F65E62264163}" srcOrd="0" destOrd="0" presId="urn:microsoft.com/office/officeart/2005/8/layout/default"/>
    <dgm:cxn modelId="{FEBD7903-6FC8-4CD9-BCA1-D09C0A4BF81C}" type="presOf" srcId="{3BC7D2E1-C953-46DC-A778-A738793B61C0}" destId="{6FB1D178-C047-42FB-B402-039BB0F6DBDC}" srcOrd="0" destOrd="0" presId="urn:microsoft.com/office/officeart/2005/8/layout/default"/>
    <dgm:cxn modelId="{CFDD1FB4-5C8B-4BF4-8D24-719820C5ABB0}" type="presOf" srcId="{49C71941-73D3-4201-A4C0-3534119D0EFC}" destId="{F77FE544-2BED-4745-9768-D4B3A8CE2FAE}" srcOrd="0" destOrd="0" presId="urn:microsoft.com/office/officeart/2005/8/layout/default"/>
    <dgm:cxn modelId="{8E9F9E79-B68F-42CB-BC37-659A92537A5E}" type="presOf" srcId="{1E0B36EB-1B1F-4434-AAA9-3A37BAFFB085}" destId="{2B40121D-20A0-4347-98D4-A58BDD13B1CB}" srcOrd="0" destOrd="0" presId="urn:microsoft.com/office/officeart/2005/8/layout/default"/>
    <dgm:cxn modelId="{7456508C-F63F-458C-B7AE-4BCED6F9633F}" srcId="{0647C4F9-27BC-42B7-85E1-3430A1AD02B1}" destId="{1E0B36EB-1B1F-4434-AAA9-3A37BAFFB085}" srcOrd="6" destOrd="0" parTransId="{D2398F24-531B-4521-9774-E8CFA8353D14}" sibTransId="{904E7940-237F-4C00-A0B9-79D771BE986D}"/>
    <dgm:cxn modelId="{3CAD9A8A-B13C-4664-9F5B-47533C79657E}" type="presOf" srcId="{CAC1701E-5E68-456E-B794-D8DA787DFAFE}" destId="{00097416-6FA7-42DF-AD04-B2A73AF78579}" srcOrd="0" destOrd="0" presId="urn:microsoft.com/office/officeart/2005/8/layout/default"/>
    <dgm:cxn modelId="{997D5043-FEC5-462D-A32D-142AEBED7217}" type="presParOf" srcId="{DC7E0DF3-AA11-4E4A-A855-D371A0E88200}" destId="{393677C6-C192-457A-97A4-F65E62264163}" srcOrd="0" destOrd="0" presId="urn:microsoft.com/office/officeart/2005/8/layout/default"/>
    <dgm:cxn modelId="{67E4EDD4-C9FE-47D7-8A98-EC0F1300BA24}" type="presParOf" srcId="{DC7E0DF3-AA11-4E4A-A855-D371A0E88200}" destId="{3B99CE3E-423C-45C9-9B8D-7F1AD997B6E5}" srcOrd="1" destOrd="0" presId="urn:microsoft.com/office/officeart/2005/8/layout/default"/>
    <dgm:cxn modelId="{F77492A8-D4B4-4C6F-8EBB-52A055E71526}" type="presParOf" srcId="{DC7E0DF3-AA11-4E4A-A855-D371A0E88200}" destId="{D5BBA6F1-D573-44B9-BF8D-1706FBEBE853}" srcOrd="2" destOrd="0" presId="urn:microsoft.com/office/officeart/2005/8/layout/default"/>
    <dgm:cxn modelId="{1E05D621-81CF-40BD-9774-BBD410014460}" type="presParOf" srcId="{DC7E0DF3-AA11-4E4A-A855-D371A0E88200}" destId="{A801E925-60CA-45CF-B034-CF37DF127769}" srcOrd="3" destOrd="0" presId="urn:microsoft.com/office/officeart/2005/8/layout/default"/>
    <dgm:cxn modelId="{A83F7A24-5F1B-41B3-B6AE-492C5869046C}" type="presParOf" srcId="{DC7E0DF3-AA11-4E4A-A855-D371A0E88200}" destId="{88FBEF25-7764-4A98-B3C3-DDE7DF9B5C4C}" srcOrd="4" destOrd="0" presId="urn:microsoft.com/office/officeart/2005/8/layout/default"/>
    <dgm:cxn modelId="{2CFFBD88-618F-44D4-B366-80B3842320FF}" type="presParOf" srcId="{DC7E0DF3-AA11-4E4A-A855-D371A0E88200}" destId="{6A9EF985-E34C-455B-8EF8-3AC92BA6F560}" srcOrd="5" destOrd="0" presId="urn:microsoft.com/office/officeart/2005/8/layout/default"/>
    <dgm:cxn modelId="{0C955E04-F886-482A-8765-3D5D53415C19}" type="presParOf" srcId="{DC7E0DF3-AA11-4E4A-A855-D371A0E88200}" destId="{6FB1D178-C047-42FB-B402-039BB0F6DBDC}" srcOrd="6" destOrd="0" presId="urn:microsoft.com/office/officeart/2005/8/layout/default"/>
    <dgm:cxn modelId="{D2C6A0A7-73D7-4D9E-9010-3642E897A378}" type="presParOf" srcId="{DC7E0DF3-AA11-4E4A-A855-D371A0E88200}" destId="{6088AF8A-AB0A-47B7-848C-EBC154F8AE48}" srcOrd="7" destOrd="0" presId="urn:microsoft.com/office/officeart/2005/8/layout/default"/>
    <dgm:cxn modelId="{A9139ECC-545F-48B1-A1A8-77B4BFA81221}" type="presParOf" srcId="{DC7E0DF3-AA11-4E4A-A855-D371A0E88200}" destId="{00097416-6FA7-42DF-AD04-B2A73AF78579}" srcOrd="8" destOrd="0" presId="urn:microsoft.com/office/officeart/2005/8/layout/default"/>
    <dgm:cxn modelId="{B8EDC6D2-5EEE-4E0C-BEEE-6F91B0EAE4D8}" type="presParOf" srcId="{DC7E0DF3-AA11-4E4A-A855-D371A0E88200}" destId="{8035E09B-895F-4F43-8A44-96CF01E623F5}" srcOrd="9" destOrd="0" presId="urn:microsoft.com/office/officeart/2005/8/layout/default"/>
    <dgm:cxn modelId="{2B4254F4-B36D-47E7-BEE4-1B846F7DF070}" type="presParOf" srcId="{DC7E0DF3-AA11-4E4A-A855-D371A0E88200}" destId="{F77FE544-2BED-4745-9768-D4B3A8CE2FAE}" srcOrd="10" destOrd="0" presId="urn:microsoft.com/office/officeart/2005/8/layout/default"/>
    <dgm:cxn modelId="{CEBDACA4-E54D-4004-B3D8-1FD816CFEE72}" type="presParOf" srcId="{DC7E0DF3-AA11-4E4A-A855-D371A0E88200}" destId="{7D88744E-D485-4D6B-BE68-D2227CDF7A9A}" srcOrd="11" destOrd="0" presId="urn:microsoft.com/office/officeart/2005/8/layout/default"/>
    <dgm:cxn modelId="{EA9CB438-687E-46C7-ABCB-C2077BB6899E}" type="presParOf" srcId="{DC7E0DF3-AA11-4E4A-A855-D371A0E88200}" destId="{2B40121D-20A0-4347-98D4-A58BDD13B1CB}" srcOrd="12" destOrd="0" presId="urn:microsoft.com/office/officeart/2005/8/layout/default"/>
    <dgm:cxn modelId="{F3DFCC88-B920-4D9E-806E-2F51A4C2DDCB}" type="presParOf" srcId="{DC7E0DF3-AA11-4E4A-A855-D371A0E88200}" destId="{2CBB6F44-DC95-46C2-9A9E-C2ED0F957ABA}" srcOrd="13" destOrd="0" presId="urn:microsoft.com/office/officeart/2005/8/layout/default"/>
    <dgm:cxn modelId="{0A45178B-28B6-4376-ADF4-5B59623A66BB}" type="presParOf" srcId="{DC7E0DF3-AA11-4E4A-A855-D371A0E88200}" destId="{45BB6585-066E-4F89-8AC7-65BAC650E8E0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0365FF2-9501-43A2-8D34-6F228E551202}" type="doc">
      <dgm:prSet loTypeId="urn:microsoft.com/office/officeart/2008/layout/RadialCluster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3C478F1D-6378-4196-A20B-A63908DCCF6A}">
      <dgm:prSet phldrT="[Text]"/>
      <dgm:spPr/>
      <dgm:t>
        <a:bodyPr/>
        <a:lstStyle/>
        <a:p>
          <a:endParaRPr lang="cs-CZ" dirty="0" smtClean="0"/>
        </a:p>
        <a:p>
          <a:endParaRPr lang="cs-CZ" dirty="0"/>
        </a:p>
      </dgm:t>
    </dgm:pt>
    <dgm:pt modelId="{E8BB3D3E-1612-430F-BFB7-0CD2707F434C}" type="parTrans" cxnId="{0CE4C17C-E9A5-4FD4-8772-54F507C40743}">
      <dgm:prSet/>
      <dgm:spPr/>
      <dgm:t>
        <a:bodyPr/>
        <a:lstStyle/>
        <a:p>
          <a:endParaRPr lang="cs-CZ"/>
        </a:p>
      </dgm:t>
    </dgm:pt>
    <dgm:pt modelId="{AC68D347-9F46-44D7-B000-41CFF1BC7A7A}" type="sibTrans" cxnId="{0CE4C17C-E9A5-4FD4-8772-54F507C40743}">
      <dgm:prSet/>
      <dgm:spPr/>
      <dgm:t>
        <a:bodyPr/>
        <a:lstStyle/>
        <a:p>
          <a:endParaRPr lang="cs-CZ"/>
        </a:p>
      </dgm:t>
    </dgm:pt>
    <dgm:pt modelId="{92F0E6F1-B640-495C-B102-71737389A9AB}">
      <dgm:prSet phldrT="[Text]"/>
      <dgm:spPr/>
      <dgm:t>
        <a:bodyPr/>
        <a:lstStyle/>
        <a:p>
          <a:endParaRPr lang="cs-CZ" dirty="0" smtClean="0"/>
        </a:p>
        <a:p>
          <a:endParaRPr lang="cs-CZ" dirty="0"/>
        </a:p>
      </dgm:t>
    </dgm:pt>
    <dgm:pt modelId="{037D7D37-2FBA-4A1B-9A90-BBB09E58B181}" type="parTrans" cxnId="{5B703DF2-2340-4701-839A-0D6F721A8340}">
      <dgm:prSet/>
      <dgm:spPr/>
      <dgm:t>
        <a:bodyPr/>
        <a:lstStyle/>
        <a:p>
          <a:endParaRPr lang="cs-CZ"/>
        </a:p>
      </dgm:t>
    </dgm:pt>
    <dgm:pt modelId="{A611371A-01DB-49F2-B228-16B27ECC6F79}" type="sibTrans" cxnId="{5B703DF2-2340-4701-839A-0D6F721A8340}">
      <dgm:prSet/>
      <dgm:spPr/>
      <dgm:t>
        <a:bodyPr/>
        <a:lstStyle/>
        <a:p>
          <a:endParaRPr lang="cs-CZ"/>
        </a:p>
      </dgm:t>
    </dgm:pt>
    <dgm:pt modelId="{0FE80650-A5E5-4008-AC73-8FB0FF48BD19}">
      <dgm:prSet phldrT="[Text]"/>
      <dgm:spPr/>
      <dgm:t>
        <a:bodyPr/>
        <a:lstStyle/>
        <a:p>
          <a:endParaRPr lang="cs-CZ" dirty="0" smtClean="0"/>
        </a:p>
        <a:p>
          <a:endParaRPr lang="cs-CZ" dirty="0"/>
        </a:p>
      </dgm:t>
    </dgm:pt>
    <dgm:pt modelId="{A27F72B2-DAE3-420F-94D1-E80BCA28466D}" type="parTrans" cxnId="{B7F487D9-5E0F-4766-9E68-0D0CB9C105B0}">
      <dgm:prSet/>
      <dgm:spPr/>
      <dgm:t>
        <a:bodyPr/>
        <a:lstStyle/>
        <a:p>
          <a:endParaRPr lang="cs-CZ"/>
        </a:p>
      </dgm:t>
    </dgm:pt>
    <dgm:pt modelId="{40F6F27D-7F79-4DF2-9D90-5191D9AEECC9}" type="sibTrans" cxnId="{B7F487D9-5E0F-4766-9E68-0D0CB9C105B0}">
      <dgm:prSet/>
      <dgm:spPr/>
      <dgm:t>
        <a:bodyPr/>
        <a:lstStyle/>
        <a:p>
          <a:endParaRPr lang="cs-CZ"/>
        </a:p>
      </dgm:t>
    </dgm:pt>
    <dgm:pt modelId="{4E9A9EF9-7229-4201-9EA0-D22218DD9AF2}">
      <dgm:prSet phldrT="[Text]"/>
      <dgm:spPr/>
      <dgm:t>
        <a:bodyPr/>
        <a:lstStyle/>
        <a:p>
          <a:endParaRPr lang="cs-CZ" dirty="0" smtClean="0"/>
        </a:p>
        <a:p>
          <a:endParaRPr lang="cs-CZ" dirty="0"/>
        </a:p>
      </dgm:t>
    </dgm:pt>
    <dgm:pt modelId="{45B314A3-732F-400F-B823-97AB00A0E534}" type="parTrans" cxnId="{CDDF91DB-04BA-48B3-89EB-40A0BEBBB37E}">
      <dgm:prSet/>
      <dgm:spPr/>
      <dgm:t>
        <a:bodyPr/>
        <a:lstStyle/>
        <a:p>
          <a:endParaRPr lang="cs-CZ"/>
        </a:p>
      </dgm:t>
    </dgm:pt>
    <dgm:pt modelId="{882CCAA0-3C5C-4D88-801D-F08E59E7D8AE}" type="sibTrans" cxnId="{CDDF91DB-04BA-48B3-89EB-40A0BEBBB37E}">
      <dgm:prSet/>
      <dgm:spPr/>
      <dgm:t>
        <a:bodyPr/>
        <a:lstStyle/>
        <a:p>
          <a:endParaRPr lang="cs-CZ"/>
        </a:p>
      </dgm:t>
    </dgm:pt>
    <dgm:pt modelId="{6EBC7BBD-0107-4F19-B2DB-3F659AFD4F18}">
      <dgm:prSet/>
      <dgm:spPr/>
      <dgm:t>
        <a:bodyPr/>
        <a:lstStyle/>
        <a:p>
          <a:endParaRPr lang="cs-CZ" dirty="0"/>
        </a:p>
      </dgm:t>
    </dgm:pt>
    <dgm:pt modelId="{7ACAAB19-FD96-4107-9EA1-D8762F58F42C}" type="parTrans" cxnId="{96FE422A-61EB-4932-A885-AE95A131662C}">
      <dgm:prSet/>
      <dgm:spPr/>
      <dgm:t>
        <a:bodyPr/>
        <a:lstStyle/>
        <a:p>
          <a:endParaRPr lang="cs-CZ"/>
        </a:p>
      </dgm:t>
    </dgm:pt>
    <dgm:pt modelId="{4FF89E08-61B7-4D4A-A9C6-12E751AB6F78}" type="sibTrans" cxnId="{96FE422A-61EB-4932-A885-AE95A131662C}">
      <dgm:prSet/>
      <dgm:spPr/>
      <dgm:t>
        <a:bodyPr/>
        <a:lstStyle/>
        <a:p>
          <a:endParaRPr lang="cs-CZ"/>
        </a:p>
      </dgm:t>
    </dgm:pt>
    <dgm:pt modelId="{6369B8AE-C080-4996-9A80-6DC21B57F8CE}">
      <dgm:prSet/>
      <dgm:spPr/>
      <dgm:t>
        <a:bodyPr/>
        <a:lstStyle/>
        <a:p>
          <a:endParaRPr lang="cs-CZ"/>
        </a:p>
      </dgm:t>
    </dgm:pt>
    <dgm:pt modelId="{FCAE93FF-9C5C-490B-8FEB-670B501E0EFD}" type="parTrans" cxnId="{6E2B1501-36D1-424D-9740-66ADD5959F8E}">
      <dgm:prSet/>
      <dgm:spPr/>
      <dgm:t>
        <a:bodyPr/>
        <a:lstStyle/>
        <a:p>
          <a:endParaRPr lang="cs-CZ"/>
        </a:p>
      </dgm:t>
    </dgm:pt>
    <dgm:pt modelId="{03938C1C-7A14-4931-BE72-4B7A0B74416A}" type="sibTrans" cxnId="{6E2B1501-36D1-424D-9740-66ADD5959F8E}">
      <dgm:prSet/>
      <dgm:spPr/>
      <dgm:t>
        <a:bodyPr/>
        <a:lstStyle/>
        <a:p>
          <a:endParaRPr lang="cs-CZ"/>
        </a:p>
      </dgm:t>
    </dgm:pt>
    <dgm:pt modelId="{DEB4425F-2D6A-4E05-8C5F-44CE49778B63}" type="pres">
      <dgm:prSet presAssocID="{00365FF2-9501-43A2-8D34-6F228E551202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C4412F5D-C2C6-4921-86C9-6108D9DD0ED8}" type="pres">
      <dgm:prSet presAssocID="{3C478F1D-6378-4196-A20B-A63908DCCF6A}" presName="textCenter" presStyleLbl="node1" presStyleIdx="0" presStyleCnt="6" custLinFactNeighborX="9116" custLinFactNeighborY="-54875"/>
      <dgm:spPr/>
      <dgm:t>
        <a:bodyPr/>
        <a:lstStyle/>
        <a:p>
          <a:endParaRPr lang="cs-CZ"/>
        </a:p>
      </dgm:t>
    </dgm:pt>
    <dgm:pt modelId="{6BD17118-5C90-44EB-BC15-146B6E0212D1}" type="pres">
      <dgm:prSet presAssocID="{3C478F1D-6378-4196-A20B-A63908DCCF6A}" presName="cycle_1" presStyleCnt="0"/>
      <dgm:spPr/>
    </dgm:pt>
    <dgm:pt modelId="{0150540B-F129-46A7-8874-959D93028CF2}" type="pres">
      <dgm:prSet presAssocID="{92F0E6F1-B640-495C-B102-71737389A9AB}" presName="childCenter1" presStyleLbl="node1" presStyleIdx="1" presStyleCnt="6" custLinFactNeighborX="-9929" custLinFactNeighborY="-35241"/>
      <dgm:spPr/>
      <dgm:t>
        <a:bodyPr/>
        <a:lstStyle/>
        <a:p>
          <a:endParaRPr lang="cs-CZ"/>
        </a:p>
      </dgm:t>
    </dgm:pt>
    <dgm:pt modelId="{0B7FD3B9-FAEB-4E37-AC1A-78D924D85C02}" type="pres">
      <dgm:prSet presAssocID="{7ACAAB19-FD96-4107-9EA1-D8762F58F42C}" presName="Name141" presStyleLbl="parChTrans1D3" presStyleIdx="0" presStyleCnt="2"/>
      <dgm:spPr/>
      <dgm:t>
        <a:bodyPr/>
        <a:lstStyle/>
        <a:p>
          <a:endParaRPr lang="cs-CZ"/>
        </a:p>
      </dgm:t>
    </dgm:pt>
    <dgm:pt modelId="{D4B688F0-A007-4ABB-B6F5-104EEA9AE271}" type="pres">
      <dgm:prSet presAssocID="{6EBC7BBD-0107-4F19-B2DB-3F659AFD4F18}" presName="text1" presStyleLbl="node1" presStyleIdx="2" presStyleCnt="6" custRadScaleRad="164638" custRadScaleInc="-1489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C3845A-9522-4BB3-90E7-4E7C7DB34DD9}" type="pres">
      <dgm:prSet presAssocID="{FCAE93FF-9C5C-490B-8FEB-670B501E0EFD}" presName="Name141" presStyleLbl="parChTrans1D3" presStyleIdx="1" presStyleCnt="2"/>
      <dgm:spPr/>
      <dgm:t>
        <a:bodyPr/>
        <a:lstStyle/>
        <a:p>
          <a:endParaRPr lang="cs-CZ"/>
        </a:p>
      </dgm:t>
    </dgm:pt>
    <dgm:pt modelId="{6DA44D62-F5EF-435A-B26D-9640D238C103}" type="pres">
      <dgm:prSet presAssocID="{6369B8AE-C080-4996-9A80-6DC21B57F8CE}" presName="text1" presStyleLbl="node1" presStyleIdx="3" presStyleCnt="6" custRadScaleRad="134942" custRadScaleInc="211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F91EF1A-34FD-4D90-B6CA-9A7852FC428A}" type="pres">
      <dgm:prSet presAssocID="{037D7D37-2FBA-4A1B-9A90-BBB09E58B181}" presName="Name144" presStyleLbl="parChTrans1D2" presStyleIdx="0" presStyleCnt="3"/>
      <dgm:spPr/>
      <dgm:t>
        <a:bodyPr/>
        <a:lstStyle/>
        <a:p>
          <a:endParaRPr lang="cs-CZ"/>
        </a:p>
      </dgm:t>
    </dgm:pt>
    <dgm:pt modelId="{426BE173-1384-4604-9097-CFCC8EF0840A}" type="pres">
      <dgm:prSet presAssocID="{3C478F1D-6378-4196-A20B-A63908DCCF6A}" presName="cycle_2" presStyleCnt="0"/>
      <dgm:spPr/>
    </dgm:pt>
    <dgm:pt modelId="{E50339D3-A916-4270-8734-9F759F82A3A9}" type="pres">
      <dgm:prSet presAssocID="{0FE80650-A5E5-4008-AC73-8FB0FF48BD19}" presName="childCenter2" presStyleLbl="node1" presStyleIdx="4" presStyleCnt="6" custLinFactNeighborX="12919" custLinFactNeighborY="-23302"/>
      <dgm:spPr/>
      <dgm:t>
        <a:bodyPr/>
        <a:lstStyle/>
        <a:p>
          <a:endParaRPr lang="cs-CZ"/>
        </a:p>
      </dgm:t>
    </dgm:pt>
    <dgm:pt modelId="{8D972423-61C5-4232-8135-2B9AEF88CC54}" type="pres">
      <dgm:prSet presAssocID="{A27F72B2-DAE3-420F-94D1-E80BCA28466D}" presName="Name221" presStyleLbl="parChTrans1D2" presStyleIdx="1" presStyleCnt="3"/>
      <dgm:spPr/>
      <dgm:t>
        <a:bodyPr/>
        <a:lstStyle/>
        <a:p>
          <a:endParaRPr lang="cs-CZ"/>
        </a:p>
      </dgm:t>
    </dgm:pt>
    <dgm:pt modelId="{B3D3C9F4-CD23-4E1B-B756-FEA633D20301}" type="pres">
      <dgm:prSet presAssocID="{3C478F1D-6378-4196-A20B-A63908DCCF6A}" presName="cycle_3" presStyleCnt="0"/>
      <dgm:spPr/>
    </dgm:pt>
    <dgm:pt modelId="{600A4750-9832-4600-9315-503CEC4DDF2B}" type="pres">
      <dgm:prSet presAssocID="{4E9A9EF9-7229-4201-9EA0-D22218DD9AF2}" presName="childCenter3" presStyleLbl="node1" presStyleIdx="5" presStyleCnt="6" custLinFactNeighborX="-15709" custLinFactNeighborY="-17228"/>
      <dgm:spPr/>
      <dgm:t>
        <a:bodyPr/>
        <a:lstStyle/>
        <a:p>
          <a:endParaRPr lang="cs-CZ"/>
        </a:p>
      </dgm:t>
    </dgm:pt>
    <dgm:pt modelId="{5105A11A-44F9-4DFF-8744-F42853F3E823}" type="pres">
      <dgm:prSet presAssocID="{45B314A3-732F-400F-B823-97AB00A0E534}" presName="Name288" presStyleLbl="parChTrans1D2" presStyleIdx="2" presStyleCnt="3"/>
      <dgm:spPr/>
      <dgm:t>
        <a:bodyPr/>
        <a:lstStyle/>
        <a:p>
          <a:endParaRPr lang="cs-CZ"/>
        </a:p>
      </dgm:t>
    </dgm:pt>
  </dgm:ptLst>
  <dgm:cxnLst>
    <dgm:cxn modelId="{4D892DF6-6B89-48CE-82C6-E26E4B46493C}" type="presOf" srcId="{92F0E6F1-B640-495C-B102-71737389A9AB}" destId="{0150540B-F129-46A7-8874-959D93028CF2}" srcOrd="0" destOrd="0" presId="urn:microsoft.com/office/officeart/2008/layout/RadialCluster"/>
    <dgm:cxn modelId="{AE3D50C4-8B2A-4C62-A5B0-3DD08C9EC4DC}" type="presOf" srcId="{6369B8AE-C080-4996-9A80-6DC21B57F8CE}" destId="{6DA44D62-F5EF-435A-B26D-9640D238C103}" srcOrd="0" destOrd="0" presId="urn:microsoft.com/office/officeart/2008/layout/RadialCluster"/>
    <dgm:cxn modelId="{0F1D5A40-480E-491F-BD8F-860EC316E10B}" type="presOf" srcId="{A27F72B2-DAE3-420F-94D1-E80BCA28466D}" destId="{8D972423-61C5-4232-8135-2B9AEF88CC54}" srcOrd="0" destOrd="0" presId="urn:microsoft.com/office/officeart/2008/layout/RadialCluster"/>
    <dgm:cxn modelId="{5B703DF2-2340-4701-839A-0D6F721A8340}" srcId="{3C478F1D-6378-4196-A20B-A63908DCCF6A}" destId="{92F0E6F1-B640-495C-B102-71737389A9AB}" srcOrd="0" destOrd="0" parTransId="{037D7D37-2FBA-4A1B-9A90-BBB09E58B181}" sibTransId="{A611371A-01DB-49F2-B228-16B27ECC6F79}"/>
    <dgm:cxn modelId="{B7F487D9-5E0F-4766-9E68-0D0CB9C105B0}" srcId="{3C478F1D-6378-4196-A20B-A63908DCCF6A}" destId="{0FE80650-A5E5-4008-AC73-8FB0FF48BD19}" srcOrd="1" destOrd="0" parTransId="{A27F72B2-DAE3-420F-94D1-E80BCA28466D}" sibTransId="{40F6F27D-7F79-4DF2-9D90-5191D9AEECC9}"/>
    <dgm:cxn modelId="{C7B3C887-A8CC-48F7-B648-D17754BB5034}" type="presOf" srcId="{6EBC7BBD-0107-4F19-B2DB-3F659AFD4F18}" destId="{D4B688F0-A007-4ABB-B6F5-104EEA9AE271}" srcOrd="0" destOrd="0" presId="urn:microsoft.com/office/officeart/2008/layout/RadialCluster"/>
    <dgm:cxn modelId="{FD174FDD-ACBF-4AC0-AD64-1AB2977E2860}" type="presOf" srcId="{4E9A9EF9-7229-4201-9EA0-D22218DD9AF2}" destId="{600A4750-9832-4600-9315-503CEC4DDF2B}" srcOrd="0" destOrd="0" presId="urn:microsoft.com/office/officeart/2008/layout/RadialCluster"/>
    <dgm:cxn modelId="{1F66C95D-81BF-48F6-BC82-46223CB774EB}" type="presOf" srcId="{3C478F1D-6378-4196-A20B-A63908DCCF6A}" destId="{C4412F5D-C2C6-4921-86C9-6108D9DD0ED8}" srcOrd="0" destOrd="0" presId="urn:microsoft.com/office/officeart/2008/layout/RadialCluster"/>
    <dgm:cxn modelId="{7259884D-3918-4F1E-8E86-460E36C657F0}" type="presOf" srcId="{0FE80650-A5E5-4008-AC73-8FB0FF48BD19}" destId="{E50339D3-A916-4270-8734-9F759F82A3A9}" srcOrd="0" destOrd="0" presId="urn:microsoft.com/office/officeart/2008/layout/RadialCluster"/>
    <dgm:cxn modelId="{109CB035-CD67-4B98-B515-C3BB99F31345}" type="presOf" srcId="{FCAE93FF-9C5C-490B-8FEB-670B501E0EFD}" destId="{88C3845A-9522-4BB3-90E7-4E7C7DB34DD9}" srcOrd="0" destOrd="0" presId="urn:microsoft.com/office/officeart/2008/layout/RadialCluster"/>
    <dgm:cxn modelId="{6E2B1501-36D1-424D-9740-66ADD5959F8E}" srcId="{92F0E6F1-B640-495C-B102-71737389A9AB}" destId="{6369B8AE-C080-4996-9A80-6DC21B57F8CE}" srcOrd="1" destOrd="0" parTransId="{FCAE93FF-9C5C-490B-8FEB-670B501E0EFD}" sibTransId="{03938C1C-7A14-4931-BE72-4B7A0B74416A}"/>
    <dgm:cxn modelId="{96FE422A-61EB-4932-A885-AE95A131662C}" srcId="{92F0E6F1-B640-495C-B102-71737389A9AB}" destId="{6EBC7BBD-0107-4F19-B2DB-3F659AFD4F18}" srcOrd="0" destOrd="0" parTransId="{7ACAAB19-FD96-4107-9EA1-D8762F58F42C}" sibTransId="{4FF89E08-61B7-4D4A-A9C6-12E751AB6F78}"/>
    <dgm:cxn modelId="{B0F27FA8-DDC4-4B94-B53D-10BA47247177}" type="presOf" srcId="{00365FF2-9501-43A2-8D34-6F228E551202}" destId="{DEB4425F-2D6A-4E05-8C5F-44CE49778B63}" srcOrd="0" destOrd="0" presId="urn:microsoft.com/office/officeart/2008/layout/RadialCluster"/>
    <dgm:cxn modelId="{9E69E85F-6160-4BDF-A2EE-57D9442F4213}" type="presOf" srcId="{7ACAAB19-FD96-4107-9EA1-D8762F58F42C}" destId="{0B7FD3B9-FAEB-4E37-AC1A-78D924D85C02}" srcOrd="0" destOrd="0" presId="urn:microsoft.com/office/officeart/2008/layout/RadialCluster"/>
    <dgm:cxn modelId="{918EC349-E4F8-40BE-BBD7-43A62B425914}" type="presOf" srcId="{45B314A3-732F-400F-B823-97AB00A0E534}" destId="{5105A11A-44F9-4DFF-8744-F42853F3E823}" srcOrd="0" destOrd="0" presId="urn:microsoft.com/office/officeart/2008/layout/RadialCluster"/>
    <dgm:cxn modelId="{0CE4C17C-E9A5-4FD4-8772-54F507C40743}" srcId="{00365FF2-9501-43A2-8D34-6F228E551202}" destId="{3C478F1D-6378-4196-A20B-A63908DCCF6A}" srcOrd="0" destOrd="0" parTransId="{E8BB3D3E-1612-430F-BFB7-0CD2707F434C}" sibTransId="{AC68D347-9F46-44D7-B000-41CFF1BC7A7A}"/>
    <dgm:cxn modelId="{CDDF91DB-04BA-48B3-89EB-40A0BEBBB37E}" srcId="{3C478F1D-6378-4196-A20B-A63908DCCF6A}" destId="{4E9A9EF9-7229-4201-9EA0-D22218DD9AF2}" srcOrd="2" destOrd="0" parTransId="{45B314A3-732F-400F-B823-97AB00A0E534}" sibTransId="{882CCAA0-3C5C-4D88-801D-F08E59E7D8AE}"/>
    <dgm:cxn modelId="{8C764867-C527-454C-BBB8-7040A64E2A23}" type="presOf" srcId="{037D7D37-2FBA-4A1B-9A90-BBB09E58B181}" destId="{DF91EF1A-34FD-4D90-B6CA-9A7852FC428A}" srcOrd="0" destOrd="0" presId="urn:microsoft.com/office/officeart/2008/layout/RadialCluster"/>
    <dgm:cxn modelId="{23223724-0BB9-4197-8773-4275A63C7574}" type="presParOf" srcId="{DEB4425F-2D6A-4E05-8C5F-44CE49778B63}" destId="{C4412F5D-C2C6-4921-86C9-6108D9DD0ED8}" srcOrd="0" destOrd="0" presId="urn:microsoft.com/office/officeart/2008/layout/RadialCluster"/>
    <dgm:cxn modelId="{78623CF2-493C-4328-9CD9-0824AAC179A9}" type="presParOf" srcId="{DEB4425F-2D6A-4E05-8C5F-44CE49778B63}" destId="{6BD17118-5C90-44EB-BC15-146B6E0212D1}" srcOrd="1" destOrd="0" presId="urn:microsoft.com/office/officeart/2008/layout/RadialCluster"/>
    <dgm:cxn modelId="{FA074A7F-B46A-42B5-A029-3436882DBC82}" type="presParOf" srcId="{6BD17118-5C90-44EB-BC15-146B6E0212D1}" destId="{0150540B-F129-46A7-8874-959D93028CF2}" srcOrd="0" destOrd="0" presId="urn:microsoft.com/office/officeart/2008/layout/RadialCluster"/>
    <dgm:cxn modelId="{9B3C1E14-9FFA-4C30-9CD4-EF4A743C3BD2}" type="presParOf" srcId="{6BD17118-5C90-44EB-BC15-146B6E0212D1}" destId="{0B7FD3B9-FAEB-4E37-AC1A-78D924D85C02}" srcOrd="1" destOrd="0" presId="urn:microsoft.com/office/officeart/2008/layout/RadialCluster"/>
    <dgm:cxn modelId="{AD855A2A-2BA7-440F-BFDA-065A88F2F74A}" type="presParOf" srcId="{6BD17118-5C90-44EB-BC15-146B6E0212D1}" destId="{D4B688F0-A007-4ABB-B6F5-104EEA9AE271}" srcOrd="2" destOrd="0" presId="urn:microsoft.com/office/officeart/2008/layout/RadialCluster"/>
    <dgm:cxn modelId="{D39BC6DE-58B4-45A6-870E-2CEFA77C332C}" type="presParOf" srcId="{6BD17118-5C90-44EB-BC15-146B6E0212D1}" destId="{88C3845A-9522-4BB3-90E7-4E7C7DB34DD9}" srcOrd="3" destOrd="0" presId="urn:microsoft.com/office/officeart/2008/layout/RadialCluster"/>
    <dgm:cxn modelId="{127D9CD5-9D26-4A82-A2BB-F69B476583A6}" type="presParOf" srcId="{6BD17118-5C90-44EB-BC15-146B6E0212D1}" destId="{6DA44D62-F5EF-435A-B26D-9640D238C103}" srcOrd="4" destOrd="0" presId="urn:microsoft.com/office/officeart/2008/layout/RadialCluster"/>
    <dgm:cxn modelId="{543F0517-8745-4C2C-BC90-0CDB14B9B7C0}" type="presParOf" srcId="{DEB4425F-2D6A-4E05-8C5F-44CE49778B63}" destId="{DF91EF1A-34FD-4D90-B6CA-9A7852FC428A}" srcOrd="2" destOrd="0" presId="urn:microsoft.com/office/officeart/2008/layout/RadialCluster"/>
    <dgm:cxn modelId="{F897E38B-EF70-49F5-A46E-EFC4A62F9962}" type="presParOf" srcId="{DEB4425F-2D6A-4E05-8C5F-44CE49778B63}" destId="{426BE173-1384-4604-9097-CFCC8EF0840A}" srcOrd="3" destOrd="0" presId="urn:microsoft.com/office/officeart/2008/layout/RadialCluster"/>
    <dgm:cxn modelId="{55010958-5888-475C-9832-5BE5973F7714}" type="presParOf" srcId="{426BE173-1384-4604-9097-CFCC8EF0840A}" destId="{E50339D3-A916-4270-8734-9F759F82A3A9}" srcOrd="0" destOrd="0" presId="urn:microsoft.com/office/officeart/2008/layout/RadialCluster"/>
    <dgm:cxn modelId="{47129BD2-C231-4B0D-9B40-EF40586001FF}" type="presParOf" srcId="{DEB4425F-2D6A-4E05-8C5F-44CE49778B63}" destId="{8D972423-61C5-4232-8135-2B9AEF88CC54}" srcOrd="4" destOrd="0" presId="urn:microsoft.com/office/officeart/2008/layout/RadialCluster"/>
    <dgm:cxn modelId="{D6EFC292-D5E2-4614-94EA-B7A28B51A97F}" type="presParOf" srcId="{DEB4425F-2D6A-4E05-8C5F-44CE49778B63}" destId="{B3D3C9F4-CD23-4E1B-B756-FEA633D20301}" srcOrd="5" destOrd="0" presId="urn:microsoft.com/office/officeart/2008/layout/RadialCluster"/>
    <dgm:cxn modelId="{4B44B0B0-BA94-47A2-9835-41BC53142E23}" type="presParOf" srcId="{B3D3C9F4-CD23-4E1B-B756-FEA633D20301}" destId="{600A4750-9832-4600-9315-503CEC4DDF2B}" srcOrd="0" destOrd="0" presId="urn:microsoft.com/office/officeart/2008/layout/RadialCluster"/>
    <dgm:cxn modelId="{12DE3015-6455-4553-B331-3B77FC3F1CA7}" type="presParOf" srcId="{DEB4425F-2D6A-4E05-8C5F-44CE49778B63}" destId="{5105A11A-44F9-4DFF-8744-F42853F3E823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3677C6-C192-457A-97A4-F65E62264163}">
      <dsp:nvSpPr>
        <dsp:cNvPr id="0" name=""/>
        <dsp:cNvSpPr/>
      </dsp:nvSpPr>
      <dsp:spPr>
        <a:xfrm>
          <a:off x="209100" y="882"/>
          <a:ext cx="778443" cy="46706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sdílení</a:t>
          </a:r>
          <a:endParaRPr lang="cs-CZ" sz="1100" kern="1200" dirty="0"/>
        </a:p>
      </dsp:txBody>
      <dsp:txXfrm>
        <a:off x="209100" y="882"/>
        <a:ext cx="778443" cy="467065"/>
      </dsp:txXfrm>
    </dsp:sp>
    <dsp:sp modelId="{D5BBA6F1-D573-44B9-BF8D-1706FBEBE853}">
      <dsp:nvSpPr>
        <dsp:cNvPr id="0" name=""/>
        <dsp:cNvSpPr/>
      </dsp:nvSpPr>
      <dsp:spPr>
        <a:xfrm>
          <a:off x="1065387" y="882"/>
          <a:ext cx="778443" cy="46706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objevování</a:t>
          </a:r>
          <a:endParaRPr lang="cs-CZ" sz="1100" kern="1200" dirty="0"/>
        </a:p>
      </dsp:txBody>
      <dsp:txXfrm>
        <a:off x="1065387" y="882"/>
        <a:ext cx="778443" cy="467065"/>
      </dsp:txXfrm>
    </dsp:sp>
    <dsp:sp modelId="{88FBEF25-7764-4A98-B3C3-DDE7DF9B5C4C}">
      <dsp:nvSpPr>
        <dsp:cNvPr id="0" name=""/>
        <dsp:cNvSpPr/>
      </dsp:nvSpPr>
      <dsp:spPr>
        <a:xfrm>
          <a:off x="1921674" y="882"/>
          <a:ext cx="778443" cy="46706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tvůrčí myšlení</a:t>
          </a:r>
          <a:endParaRPr lang="cs-CZ" sz="1100" kern="1200" dirty="0"/>
        </a:p>
      </dsp:txBody>
      <dsp:txXfrm>
        <a:off x="1921674" y="882"/>
        <a:ext cx="778443" cy="467065"/>
      </dsp:txXfrm>
    </dsp:sp>
    <dsp:sp modelId="{6FB1D178-C047-42FB-B402-039BB0F6DBDC}">
      <dsp:nvSpPr>
        <dsp:cNvPr id="0" name=""/>
        <dsp:cNvSpPr/>
      </dsp:nvSpPr>
      <dsp:spPr>
        <a:xfrm>
          <a:off x="209100" y="545792"/>
          <a:ext cx="778443" cy="46706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řešení problémů</a:t>
          </a:r>
          <a:endParaRPr lang="cs-CZ" sz="1100" kern="1200" dirty="0"/>
        </a:p>
      </dsp:txBody>
      <dsp:txXfrm>
        <a:off x="209100" y="545792"/>
        <a:ext cx="778443" cy="467065"/>
      </dsp:txXfrm>
    </dsp:sp>
    <dsp:sp modelId="{00097416-6FA7-42DF-AD04-B2A73AF78579}">
      <dsp:nvSpPr>
        <dsp:cNvPr id="0" name=""/>
        <dsp:cNvSpPr/>
      </dsp:nvSpPr>
      <dsp:spPr>
        <a:xfrm>
          <a:off x="1065387" y="545792"/>
          <a:ext cx="778443" cy="467065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komunikace</a:t>
          </a:r>
          <a:endParaRPr lang="cs-CZ" sz="1100" kern="1200" dirty="0"/>
        </a:p>
      </dsp:txBody>
      <dsp:txXfrm>
        <a:off x="1065387" y="545792"/>
        <a:ext cx="778443" cy="467065"/>
      </dsp:txXfrm>
    </dsp:sp>
    <dsp:sp modelId="{F77FE544-2BED-4745-9768-D4B3A8CE2FAE}">
      <dsp:nvSpPr>
        <dsp:cNvPr id="0" name=""/>
        <dsp:cNvSpPr/>
      </dsp:nvSpPr>
      <dsp:spPr>
        <a:xfrm>
          <a:off x="1921674" y="545792"/>
          <a:ext cx="778443" cy="46706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týmová práce</a:t>
          </a:r>
          <a:endParaRPr lang="cs-CZ" sz="1100" kern="1200" dirty="0"/>
        </a:p>
      </dsp:txBody>
      <dsp:txXfrm>
        <a:off x="1921674" y="545792"/>
        <a:ext cx="778443" cy="467065"/>
      </dsp:txXfrm>
    </dsp:sp>
    <dsp:sp modelId="{2B40121D-20A0-4347-98D4-A58BDD13B1CB}">
      <dsp:nvSpPr>
        <dsp:cNvPr id="0" name=""/>
        <dsp:cNvSpPr/>
      </dsp:nvSpPr>
      <dsp:spPr>
        <a:xfrm>
          <a:off x="637243" y="1090702"/>
          <a:ext cx="778443" cy="46706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ICT dovednosti</a:t>
          </a:r>
          <a:endParaRPr lang="cs-CZ" sz="1100" kern="1200" dirty="0"/>
        </a:p>
      </dsp:txBody>
      <dsp:txXfrm>
        <a:off x="637243" y="1090702"/>
        <a:ext cx="778443" cy="467065"/>
      </dsp:txXfrm>
    </dsp:sp>
    <dsp:sp modelId="{45BB6585-066E-4F89-8AC7-65BAC650E8E0}">
      <dsp:nvSpPr>
        <dsp:cNvPr id="0" name=""/>
        <dsp:cNvSpPr/>
      </dsp:nvSpPr>
      <dsp:spPr>
        <a:xfrm>
          <a:off x="1493531" y="1090702"/>
          <a:ext cx="778443" cy="46706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samostatná práce</a:t>
          </a:r>
          <a:endParaRPr lang="cs-CZ" sz="1100" kern="1200" dirty="0"/>
        </a:p>
      </dsp:txBody>
      <dsp:txXfrm>
        <a:off x="1493531" y="1090702"/>
        <a:ext cx="778443" cy="4670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05A11A-44F9-4DFF-8744-F42853F3E823}">
      <dsp:nvSpPr>
        <dsp:cNvPr id="0" name=""/>
        <dsp:cNvSpPr/>
      </dsp:nvSpPr>
      <dsp:spPr>
        <a:xfrm rot="8959521">
          <a:off x="622296" y="943411"/>
          <a:ext cx="32713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27136" y="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972423-61C5-4232-8135-2B9AEF88CC54}">
      <dsp:nvSpPr>
        <dsp:cNvPr id="0" name=""/>
        <dsp:cNvSpPr/>
      </dsp:nvSpPr>
      <dsp:spPr>
        <a:xfrm rot="1845432">
          <a:off x="1216971" y="921247"/>
          <a:ext cx="23849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38493" y="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91EF1A-34FD-4D90-B6CA-9A7852FC428A}">
      <dsp:nvSpPr>
        <dsp:cNvPr id="0" name=""/>
        <dsp:cNvSpPr/>
      </dsp:nvSpPr>
      <dsp:spPr>
        <a:xfrm rot="15502714">
          <a:off x="904224" y="497588"/>
          <a:ext cx="24026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40263" y="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412F5D-C2C6-4921-86C9-6108D9DD0ED8}">
      <dsp:nvSpPr>
        <dsp:cNvPr id="0" name=""/>
        <dsp:cNvSpPr/>
      </dsp:nvSpPr>
      <dsp:spPr>
        <a:xfrm>
          <a:off x="926545" y="615257"/>
          <a:ext cx="307198" cy="3071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700" kern="1200" dirty="0" smtClean="0"/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700" kern="1200" dirty="0"/>
        </a:p>
      </dsp:txBody>
      <dsp:txXfrm>
        <a:off x="941541" y="630253"/>
        <a:ext cx="277206" cy="277206"/>
      </dsp:txXfrm>
    </dsp:sp>
    <dsp:sp modelId="{0150540B-F129-46A7-8874-959D93028CF2}">
      <dsp:nvSpPr>
        <dsp:cNvPr id="0" name=""/>
        <dsp:cNvSpPr/>
      </dsp:nvSpPr>
      <dsp:spPr>
        <a:xfrm>
          <a:off x="881653" y="183342"/>
          <a:ext cx="196577" cy="196577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891249" y="192938"/>
        <a:ext cx="177385" cy="177385"/>
      </dsp:txXfrm>
    </dsp:sp>
    <dsp:sp modelId="{0B7FD3B9-FAEB-4E37-AC1A-78D924D85C02}">
      <dsp:nvSpPr>
        <dsp:cNvPr id="0" name=""/>
        <dsp:cNvSpPr/>
      </dsp:nvSpPr>
      <dsp:spPr>
        <a:xfrm rot="11247750">
          <a:off x="639530" y="252966"/>
          <a:ext cx="24315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43152" y="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B688F0-A007-4ABB-B6F5-104EEA9AE271}">
      <dsp:nvSpPr>
        <dsp:cNvPr id="0" name=""/>
        <dsp:cNvSpPr/>
      </dsp:nvSpPr>
      <dsp:spPr>
        <a:xfrm>
          <a:off x="443982" y="126012"/>
          <a:ext cx="196577" cy="19657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 dirty="0"/>
        </a:p>
      </dsp:txBody>
      <dsp:txXfrm>
        <a:off x="453578" y="135608"/>
        <a:ext cx="177385" cy="177385"/>
      </dsp:txXfrm>
    </dsp:sp>
    <dsp:sp modelId="{88C3845A-9522-4BB3-90E7-4E7C7DB34DD9}">
      <dsp:nvSpPr>
        <dsp:cNvPr id="0" name=""/>
        <dsp:cNvSpPr/>
      </dsp:nvSpPr>
      <dsp:spPr>
        <a:xfrm rot="275254">
          <a:off x="1077722" y="302218"/>
          <a:ext cx="31759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17597" y="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A44D62-F5EF-435A-B26D-9640D238C103}">
      <dsp:nvSpPr>
        <dsp:cNvPr id="0" name=""/>
        <dsp:cNvSpPr/>
      </dsp:nvSpPr>
      <dsp:spPr>
        <a:xfrm>
          <a:off x="1394811" y="224517"/>
          <a:ext cx="196577" cy="19657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/>
        </a:p>
      </dsp:txBody>
      <dsp:txXfrm>
        <a:off x="1404407" y="234113"/>
        <a:ext cx="177385" cy="177385"/>
      </dsp:txXfrm>
    </dsp:sp>
    <dsp:sp modelId="{E50339D3-A916-4270-8734-9F759F82A3A9}">
      <dsp:nvSpPr>
        <dsp:cNvPr id="0" name=""/>
        <dsp:cNvSpPr/>
      </dsp:nvSpPr>
      <dsp:spPr>
        <a:xfrm>
          <a:off x="1438692" y="940562"/>
          <a:ext cx="205823" cy="205823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1448739" y="950609"/>
        <a:ext cx="185729" cy="185729"/>
      </dsp:txXfrm>
    </dsp:sp>
    <dsp:sp modelId="{600A4750-9832-4600-9315-503CEC4DDF2B}">
      <dsp:nvSpPr>
        <dsp:cNvPr id="0" name=""/>
        <dsp:cNvSpPr/>
      </dsp:nvSpPr>
      <dsp:spPr>
        <a:xfrm>
          <a:off x="439359" y="984989"/>
          <a:ext cx="205823" cy="20582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449406" y="995036"/>
        <a:ext cx="185729" cy="1857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2955" y="1237197"/>
            <a:ext cx="8873490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04925" y="3970580"/>
            <a:ext cx="782955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C7A67-C821-4C38-BB19-FEAAF56C1ACE}" type="datetimeFigureOut">
              <a:rPr lang="cs-CZ" smtClean="0"/>
              <a:t>26. 8. 2015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B3186-281C-46D7-8C96-82A2B4E5D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317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C7A67-C821-4C38-BB19-FEAAF56C1ACE}" type="datetimeFigureOut">
              <a:rPr lang="cs-CZ" smtClean="0"/>
              <a:t>26. 8. 2015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B3186-281C-46D7-8C96-82A2B4E5D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422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272" y="1884671"/>
            <a:ext cx="9003983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272" y="5059035"/>
            <a:ext cx="9003983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C7A67-C821-4C38-BB19-FEAAF56C1ACE}" type="datetimeFigureOut">
              <a:rPr lang="cs-CZ" smtClean="0"/>
              <a:t>26. 8. 2015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B3186-281C-46D7-8C96-82A2B4E5D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8534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7709" y="2012414"/>
            <a:ext cx="4436745" cy="4796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84946" y="2012414"/>
            <a:ext cx="4436745" cy="4796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C7A67-C821-4C38-BB19-FEAAF56C1ACE}" type="datetimeFigureOut">
              <a:rPr lang="cs-CZ" smtClean="0"/>
              <a:t>26. 8. 2015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B3186-281C-46D7-8C96-82A2B4E5D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6891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068" y="402484"/>
            <a:ext cx="9003983" cy="14611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9070" y="1853171"/>
            <a:ext cx="4416355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0" y="2761381"/>
            <a:ext cx="4416355" cy="40615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84947" y="1853171"/>
            <a:ext cx="4438105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84947" y="2761381"/>
            <a:ext cx="4438105" cy="40615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C7A67-C821-4C38-BB19-FEAAF56C1ACE}" type="datetimeFigureOut">
              <a:rPr lang="cs-CZ" smtClean="0"/>
              <a:t>26. 8. 2015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B3186-281C-46D7-8C96-82A2B4E5D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3247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C7A67-C821-4C38-BB19-FEAAF56C1ACE}" type="datetimeFigureOut">
              <a:rPr lang="cs-CZ" smtClean="0"/>
              <a:t>26. 8. 2015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B3186-281C-46D7-8C96-82A2B4E5D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8317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C7A67-C821-4C38-BB19-FEAAF56C1ACE}" type="datetimeFigureOut">
              <a:rPr lang="cs-CZ" smtClean="0"/>
              <a:t>26. 8. 2015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B3186-281C-46D7-8C96-82A2B4E5D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4761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069" y="503978"/>
            <a:ext cx="336697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8105" y="1088455"/>
            <a:ext cx="5284946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9069" y="2267902"/>
            <a:ext cx="336697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C7A67-C821-4C38-BB19-FEAAF56C1ACE}" type="datetimeFigureOut">
              <a:rPr lang="cs-CZ" smtClean="0"/>
              <a:t>26. 8. 2015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B3186-281C-46D7-8C96-82A2B4E5D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6780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069" y="503978"/>
            <a:ext cx="336697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38105" y="1088455"/>
            <a:ext cx="5284946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9069" y="2267902"/>
            <a:ext cx="336697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C7A67-C821-4C38-BB19-FEAAF56C1ACE}" type="datetimeFigureOut">
              <a:rPr lang="cs-CZ" smtClean="0"/>
              <a:t>26. 8. 2015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B3186-281C-46D7-8C96-82A2B4E5D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1100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C7A67-C821-4C38-BB19-FEAAF56C1ACE}" type="datetimeFigureOut">
              <a:rPr lang="cs-CZ" smtClean="0"/>
              <a:t>26. 8. 2015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B3186-281C-46D7-8C96-82A2B4E5D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4919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70696" y="402483"/>
            <a:ext cx="2250996" cy="64064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7710" y="402483"/>
            <a:ext cx="6622494" cy="64064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C7A67-C821-4C38-BB19-FEAAF56C1ACE}" type="datetimeFigureOut">
              <a:rPr lang="cs-CZ" smtClean="0"/>
              <a:t>26. 8. 2015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B3186-281C-46D7-8C96-82A2B4E5D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5752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7709" y="402484"/>
            <a:ext cx="9003983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7709" y="2012414"/>
            <a:ext cx="9003983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7709" y="7006700"/>
            <a:ext cx="2348865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C7A67-C821-4C38-BB19-FEAAF56C1ACE}" type="datetimeFigureOut">
              <a:rPr lang="cs-CZ" smtClean="0"/>
              <a:t>26. 8. 2015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58051" y="7006700"/>
            <a:ext cx="352329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72826" y="7006700"/>
            <a:ext cx="2348865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B3186-281C-46D7-8C96-82A2B4E5D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7290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31.xml"/><Relationship Id="rId13" Type="http://schemas.openxmlformats.org/officeDocument/2006/relationships/slide" Target="slide34.xml"/><Relationship Id="rId18" Type="http://schemas.openxmlformats.org/officeDocument/2006/relationships/hyperlink" Target="https://www.microsoft.com/cs-cz/" TargetMode="External"/><Relationship Id="rId3" Type="http://schemas.openxmlformats.org/officeDocument/2006/relationships/slide" Target="slide10.xml"/><Relationship Id="rId21" Type="http://schemas.openxmlformats.org/officeDocument/2006/relationships/image" Target="../media/image5.png"/><Relationship Id="rId7" Type="http://schemas.openxmlformats.org/officeDocument/2006/relationships/slide" Target="slide25.xml"/><Relationship Id="rId12" Type="http://schemas.openxmlformats.org/officeDocument/2006/relationships/slide" Target="slide33.xml"/><Relationship Id="rId17" Type="http://schemas.openxmlformats.org/officeDocument/2006/relationships/image" Target="../media/image2.gif"/><Relationship Id="rId2" Type="http://schemas.openxmlformats.org/officeDocument/2006/relationships/slide" Target="slide3.xml"/><Relationship Id="rId16" Type="http://schemas.openxmlformats.org/officeDocument/2006/relationships/image" Target="../media/image1.png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2.xml"/><Relationship Id="rId11" Type="http://schemas.openxmlformats.org/officeDocument/2006/relationships/slide" Target="slide13.xml"/><Relationship Id="rId5" Type="http://schemas.openxmlformats.org/officeDocument/2006/relationships/slide" Target="slide24.xml"/><Relationship Id="rId15" Type="http://schemas.openxmlformats.org/officeDocument/2006/relationships/hyperlink" Target="http://www.dumy.cz/" TargetMode="External"/><Relationship Id="rId10" Type="http://schemas.openxmlformats.org/officeDocument/2006/relationships/slide" Target="slide32.xml"/><Relationship Id="rId19" Type="http://schemas.openxmlformats.org/officeDocument/2006/relationships/image" Target="../media/image3.jpeg"/><Relationship Id="rId4" Type="http://schemas.openxmlformats.org/officeDocument/2006/relationships/slide" Target="slide23.xml"/><Relationship Id="rId9" Type="http://schemas.openxmlformats.org/officeDocument/2006/relationships/slide" Target="slide29.xml"/><Relationship Id="rId14" Type="http://schemas.openxmlformats.org/officeDocument/2006/relationships/hyperlink" Target="http://www.boxed.cz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dumy.cz/material/155198-tablety-ve-vyuce" TargetMode="External"/><Relationship Id="rId3" Type="http://schemas.openxmlformats.org/officeDocument/2006/relationships/slide" Target="slide8.xml"/><Relationship Id="rId7" Type="http://schemas.openxmlformats.org/officeDocument/2006/relationships/image" Target="../media/image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5.png"/><Relationship Id="rId5" Type="http://schemas.openxmlformats.org/officeDocument/2006/relationships/hyperlink" Target="http://www.acer.cz/ac/cs/CZ/content/series/aspireswitch10" TargetMode="External"/><Relationship Id="rId10" Type="http://schemas.openxmlformats.org/officeDocument/2006/relationships/hyperlink" Target="http://dumy.cz/material/155785-tablet-jako-zarizeni-podporujici-individualni-tempo-zaka-ve-vyuce" TargetMode="External"/><Relationship Id="rId4" Type="http://schemas.openxmlformats.org/officeDocument/2006/relationships/image" Target="../media/image6.png"/><Relationship Id="rId9" Type="http://schemas.openxmlformats.org/officeDocument/2006/relationships/hyperlink" Target="http://www.itveskole.cz/2015/01/27/interaktivni-tabuli-zaci-preferuji-tablety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icrosoft.com/cs-cz/windows/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hyperlink" Target="https://products.office.com/cs-cz/academic/compare-office-365-education-plans" TargetMode="Externa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tveskole.cz/2014/03/24/onenote-zdarma/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://www.itveskole.cz/2014/08/07/vyuziti-office-365-ve-skole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hyperlink" Target="http://dumy.cz/material/144028-onenote" TargetMode="External"/><Relationship Id="rId9" Type="http://schemas.openxmlformats.org/officeDocument/2006/relationships/hyperlink" Target="http://www.skolninastenka.cz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5.png"/><Relationship Id="rId7" Type="http://schemas.openxmlformats.org/officeDocument/2006/relationships/hyperlink" Target="http://www.boxed.cz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boxed.cz/produkty/sluzby-skoly/itveskole.cz-iblocker-2013-premium-002062" TargetMode="External"/><Relationship Id="rId5" Type="http://schemas.openxmlformats.org/officeDocument/2006/relationships/hyperlink" Target="http://www.boxed.cz/produkty/interaktivni-technika/boxed-izkladna-002569" TargetMode="Externa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6F_wyyZg5sI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hyperlink" Target="http://www.boxed.cz/produkty/interaktivni-technika/benq-qcast-00278" TargetMode="External"/><Relationship Id="rId10" Type="http://schemas.openxmlformats.org/officeDocument/2006/relationships/hyperlink" Target="http://faq.boxed.cz/content/33/108/cs/jak-se-bezdr%C3%A1tov%C4%9B-p%C5%99ipoj%C3%ADm-k-dataprojektoru-nebo-televizi.html?highlight=BEZDR%C3%81" TargetMode="External"/><Relationship Id="rId4" Type="http://schemas.openxmlformats.org/officeDocument/2006/relationships/image" Target="../media/image13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hyperlink" Target="http://windows.microsoft.com/cs-cz/windows/tutorial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microsoft.com/office/2007/relationships/hdphoto" Target="../media/hdphoto1.wdp"/><Relationship Id="rId10" Type="http://schemas.openxmlformats.org/officeDocument/2006/relationships/slide" Target="slide11.xml"/><Relationship Id="rId4" Type="http://schemas.openxmlformats.org/officeDocument/2006/relationships/image" Target="../media/image16.png"/><Relationship Id="rId9" Type="http://schemas.openxmlformats.org/officeDocument/2006/relationships/hyperlink" Target="http://faq.boxed.cz/content/24/83/cs/kl%C3%A1vesove-zkratky-a-dotyky-pro-operacn%C3%AD-system-windows-8.html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faq.boxed.cz/content/34/133/cs/jak-postupovat-v-p%C5%99%C3%ADpad%C4%9B-plneho-disku.html" TargetMode="External"/><Relationship Id="rId13" Type="http://schemas.openxmlformats.org/officeDocument/2006/relationships/hyperlink" Target="http://diskuze.dumy.cz/viewtopic.php?f=84&amp;t=407&amp;sid=e4794e0e88b960cc036ac0c223169689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://faq.boxed.cz/content/33/126/cs/jak-si-uprav%C3%ADm-prost%C5%99ed%C3%AD-modern-ui.html" TargetMode="External"/><Relationship Id="rId12" Type="http://schemas.openxmlformats.org/officeDocument/2006/relationships/hyperlink" Target="http://diskuze.dumy.cz/viewtopic.php?f=84&amp;t=412&amp;sid=e4794e0e88b960cc036ac0c223169689" TargetMode="External"/><Relationship Id="rId2" Type="http://schemas.openxmlformats.org/officeDocument/2006/relationships/hyperlink" Target="http://faq.boxed.cz/content/33/110/cs/kde-naleznui-tlac%C3%ADtko-hledat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faq.boxed.cz/content/33/125/cs/jak-casto-mus%C3%ADm-za%C5%99%C3%ADzen%C3%AD-aktualizovat-kde-provedu-aktualizaci.html" TargetMode="External"/><Relationship Id="rId11" Type="http://schemas.openxmlformats.org/officeDocument/2006/relationships/hyperlink" Target="http://diskuze.dumy.cz/viewtopic.php?f=84&amp;t=417&amp;sid=e4794e0e88b960cc036ac0c223169689" TargetMode="External"/><Relationship Id="rId5" Type="http://schemas.openxmlformats.org/officeDocument/2006/relationships/hyperlink" Target="http://faq.boxed.cz/content/33/121/cs/co-d%C4%9Blat-kdyz-se-nelze-p%C5%99ipojit-k-s%C3%ADti.html" TargetMode="External"/><Relationship Id="rId15" Type="http://schemas.openxmlformats.org/officeDocument/2006/relationships/hyperlink" Target="http://diskuze.dumy.cz/viewtopic.php?f=84&amp;t=420&amp;sid=dcbe7fcb4c527b9fcf3d34f11b74f28f" TargetMode="External"/><Relationship Id="rId10" Type="http://schemas.openxmlformats.org/officeDocument/2006/relationships/hyperlink" Target="http://faq.boxed.cz/content/33/117/cs/jak-se-p%C5%99ipoj%C3%ADm-k-dataprojektoru-pomoc%C3%AD-kabelu.html" TargetMode="External"/><Relationship Id="rId4" Type="http://schemas.openxmlformats.org/officeDocument/2006/relationships/image" Target="../media/image5.png"/><Relationship Id="rId9" Type="http://schemas.openxmlformats.org/officeDocument/2006/relationships/hyperlink" Target="http://faq.boxed.cz/content/33/114/cs/kde-is-doma-nastav%C3%ADm-wifi-s%C3%AD%C5%A5.html" TargetMode="External"/><Relationship Id="rId14" Type="http://schemas.openxmlformats.org/officeDocument/2006/relationships/hyperlink" Target="http://diskuze.dumy.cz/viewtopic.php?f=84&amp;t=415&amp;sid=e4794e0e88b960cc036ac0c223169689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tveskole.cz/2015/04/29/ktere-aplikace-podporuji-uceni/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://dumy.cz/vyhledavani?do=prehledFiltr-submit&amp;o=r&amp;d=d&amp;fraze=*&amp;aplikace=app&amp;vzdelavani=all&amp;sablona=all&amp;zdroje=all&amp;page=1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dumy.cz/" TargetMode="External"/><Relationship Id="rId5" Type="http://schemas.openxmlformats.org/officeDocument/2006/relationships/image" Target="../media/image1.png"/><Relationship Id="rId4" Type="http://schemas.openxmlformats.org/officeDocument/2006/relationships/image" Target="../media/image18.png"/><Relationship Id="rId9" Type="http://schemas.openxmlformats.org/officeDocument/2006/relationships/hyperlink" Target="http://windows.microsoft.com/cs-cz/windows-8/apps-windows-store-tutorial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13" Type="http://schemas.openxmlformats.org/officeDocument/2006/relationships/diagramLayout" Target="../diagrams/layout1.xml"/><Relationship Id="rId3" Type="http://schemas.openxmlformats.org/officeDocument/2006/relationships/image" Target="../media/image5.png"/><Relationship Id="rId7" Type="http://schemas.openxmlformats.org/officeDocument/2006/relationships/slide" Target="slide19.xml"/><Relationship Id="rId12" Type="http://schemas.openxmlformats.org/officeDocument/2006/relationships/diagramData" Target="../diagrams/data1.xml"/><Relationship Id="rId2" Type="http://schemas.openxmlformats.org/officeDocument/2006/relationships/image" Target="../media/image4.png"/><Relationship Id="rId16" Type="http://schemas.microsoft.com/office/2007/relationships/diagramDrawing" Target="../diagrams/drawing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7.xml"/><Relationship Id="rId11" Type="http://schemas.openxmlformats.org/officeDocument/2006/relationships/slide" Target="slide22.xml"/><Relationship Id="rId5" Type="http://schemas.openxmlformats.org/officeDocument/2006/relationships/slide" Target="slide15.xml"/><Relationship Id="rId15" Type="http://schemas.openxmlformats.org/officeDocument/2006/relationships/diagramColors" Target="../diagrams/colors1.xml"/><Relationship Id="rId10" Type="http://schemas.openxmlformats.org/officeDocument/2006/relationships/slide" Target="slide16.xml"/><Relationship Id="rId4" Type="http://schemas.openxmlformats.org/officeDocument/2006/relationships/slide" Target="slide14.xml"/><Relationship Id="rId9" Type="http://schemas.openxmlformats.org/officeDocument/2006/relationships/slide" Target="slide20.xml"/><Relationship Id="rId1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dumy.cz/material/155318-qr-kody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://www.goqr.me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qrgenerator.cz/" TargetMode="External"/><Relationship Id="rId5" Type="http://schemas.openxmlformats.org/officeDocument/2006/relationships/hyperlink" Target="http://www.onlinebarcodereader.com/" TargetMode="External"/><Relationship Id="rId4" Type="http://schemas.openxmlformats.org/officeDocument/2006/relationships/hyperlink" Target="http://webqr.com/" TargetMode="External"/><Relationship Id="rId9" Type="http://schemas.openxmlformats.org/officeDocument/2006/relationships/hyperlink" Target="http://www.classtools.net/QR/create.php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bubbl.us/mindmap" TargetMode="External"/><Relationship Id="rId13" Type="http://schemas.openxmlformats.org/officeDocument/2006/relationships/hyperlink" Target="https://appsto.re/cz/tk5bE.i" TargetMode="External"/><Relationship Id="rId18" Type="http://schemas.openxmlformats.org/officeDocument/2006/relationships/diagramColors" Target="../diagrams/colors2.xml"/><Relationship Id="rId3" Type="http://schemas.openxmlformats.org/officeDocument/2006/relationships/image" Target="../media/image5.png"/><Relationship Id="rId7" Type="http://schemas.openxmlformats.org/officeDocument/2006/relationships/hyperlink" Target="https://www.mindmup.com/#m:new" TargetMode="External"/><Relationship Id="rId12" Type="http://schemas.openxmlformats.org/officeDocument/2006/relationships/hyperlink" Target="https://appsto.re/cz/QIqos.i" TargetMode="External"/><Relationship Id="rId17" Type="http://schemas.openxmlformats.org/officeDocument/2006/relationships/diagramQuickStyle" Target="../diagrams/quickStyle2.xml"/><Relationship Id="rId2" Type="http://schemas.openxmlformats.org/officeDocument/2006/relationships/image" Target="../media/image4.png"/><Relationship Id="rId16" Type="http://schemas.openxmlformats.org/officeDocument/2006/relationships/diagramLayout" Target="../diagrams/layout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apps.microsoft.com/windows/cs-cz/app/c3b5dc16-e48c-4c09-95a6-7ab6f7d5763f" TargetMode="External"/><Relationship Id="rId11" Type="http://schemas.openxmlformats.org/officeDocument/2006/relationships/hyperlink" Target="https://play.google.com/store/apps/details?id=com.dripgrind.mindly" TargetMode="External"/><Relationship Id="rId5" Type="http://schemas.openxmlformats.org/officeDocument/2006/relationships/hyperlink" Target="http://apps.microsoft.com/windows/cs-cz/app/novamind-mindmapping/118bab84-35e3-4f2e-b208-54acc02b03f0" TargetMode="External"/><Relationship Id="rId15" Type="http://schemas.openxmlformats.org/officeDocument/2006/relationships/diagramData" Target="../diagrams/data2.xml"/><Relationship Id="rId10" Type="http://schemas.openxmlformats.org/officeDocument/2006/relationships/hyperlink" Target="https://play.google.com/store/apps/details?id=com.modelmakertools.simplemindfree" TargetMode="External"/><Relationship Id="rId19" Type="http://schemas.microsoft.com/office/2007/relationships/diagramDrawing" Target="../diagrams/drawing2.xml"/><Relationship Id="rId4" Type="http://schemas.openxmlformats.org/officeDocument/2006/relationships/hyperlink" Target="http://dumy.cz/material/150991-m8-mind-map" TargetMode="External"/><Relationship Id="rId9" Type="http://schemas.openxmlformats.org/officeDocument/2006/relationships/hyperlink" Target="http://www.weydo.com/" TargetMode="External"/><Relationship Id="rId14" Type="http://schemas.openxmlformats.org/officeDocument/2006/relationships/hyperlink" Target="https://appsto.re/cz/cARTw.i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eskatelevize.cz/porady/10169539755-dvaasedmdesat-jmen-ceske-historie/" TargetMode="External"/><Relationship Id="rId13" Type="http://schemas.openxmlformats.org/officeDocument/2006/relationships/hyperlink" Target="https://www.youtube.com/user/bbclearningenglish/videos?view=0&amp;shelf_id=24&amp;sort=dd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://decko.ceskatelevize.cz/kompas-casu" TargetMode="External"/><Relationship Id="rId12" Type="http://schemas.openxmlformats.org/officeDocument/2006/relationships/image" Target="../media/image7.jpeg"/><Relationship Id="rId2" Type="http://schemas.openxmlformats.org/officeDocument/2006/relationships/image" Target="../media/image4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decko.ceskatelevize.cz/evropske-pexeso" TargetMode="External"/><Relationship Id="rId11" Type="http://schemas.openxmlformats.org/officeDocument/2006/relationships/hyperlink" Target="http://www.prevracenatrida.cz/" TargetMode="External"/><Relationship Id="rId5" Type="http://schemas.openxmlformats.org/officeDocument/2006/relationships/hyperlink" Target="http://www.ceskatelevize.cz/porady/1114343127-videoatlas-nasi-prirody/dily/" TargetMode="External"/><Relationship Id="rId15" Type="http://schemas.openxmlformats.org/officeDocument/2006/relationships/hyperlink" Target="https://www.youtube.com/user/britishpathe" TargetMode="External"/><Relationship Id="rId10" Type="http://schemas.openxmlformats.org/officeDocument/2006/relationships/hyperlink" Target="http://www.videacesky.cz/" TargetMode="External"/><Relationship Id="rId4" Type="http://schemas.openxmlformats.org/officeDocument/2006/relationships/hyperlink" Target="https://khanovaskola.cz/" TargetMode="External"/><Relationship Id="rId9" Type="http://schemas.openxmlformats.org/officeDocument/2006/relationships/hyperlink" Target="http://www.ceskatelevize.cz/porady/10177109865-dejiny-udatneho-ceskeho-naroda/dily" TargetMode="External"/><Relationship Id="rId14" Type="http://schemas.openxmlformats.org/officeDocument/2006/relationships/hyperlink" Target="https://www.youtube.com/playlist?list=PLqmy0o96fQtAbiTgAJjUDNQNw056PeaEI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rvp.cz/" TargetMode="External"/><Relationship Id="rId13" Type="http://schemas.openxmlformats.org/officeDocument/2006/relationships/hyperlink" Target="http://www.dumy.cz/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://www.klatovsky.cz/" TargetMode="External"/><Relationship Id="rId12" Type="http://schemas.openxmlformats.org/officeDocument/2006/relationships/image" Target="../media/image21.png"/><Relationship Id="rId17" Type="http://schemas.openxmlformats.org/officeDocument/2006/relationships/hyperlink" Target="http://ittechvevyuce.blogspot.cz/" TargetMode="External"/><Relationship Id="rId2" Type="http://schemas.openxmlformats.org/officeDocument/2006/relationships/image" Target="../media/image4.pn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napadnik.blogspot.cz/" TargetMode="External"/><Relationship Id="rId11" Type="http://schemas.openxmlformats.org/officeDocument/2006/relationships/hyperlink" Target="http://www.veskole.cz/" TargetMode="External"/><Relationship Id="rId5" Type="http://schemas.openxmlformats.org/officeDocument/2006/relationships/hyperlink" Target="http://www.klubmu.cz/" TargetMode="External"/><Relationship Id="rId15" Type="http://schemas.openxmlformats.org/officeDocument/2006/relationships/hyperlink" Target="http://www.aktivucitel.cz/" TargetMode="External"/><Relationship Id="rId10" Type="http://schemas.openxmlformats.org/officeDocument/2006/relationships/hyperlink" Target="http://www.sborovna.cz/" TargetMode="External"/><Relationship Id="rId4" Type="http://schemas.openxmlformats.org/officeDocument/2006/relationships/hyperlink" Target="http://www.cojsemvyzkousela.cz/" TargetMode="External"/><Relationship Id="rId9" Type="http://schemas.openxmlformats.org/officeDocument/2006/relationships/image" Target="../media/image20.png"/><Relationship Id="rId1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reedigitalphotos.net/" TargetMode="External"/><Relationship Id="rId13" Type="http://schemas.openxmlformats.org/officeDocument/2006/relationships/hyperlink" Target="http://www.imageafter.com/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://www.stockvault.net/" TargetMode="External"/><Relationship Id="rId12" Type="http://schemas.openxmlformats.org/officeDocument/2006/relationships/hyperlink" Target="http://www.publicphoto.org/" TargetMode="External"/><Relationship Id="rId17" Type="http://schemas.openxmlformats.org/officeDocument/2006/relationships/hyperlink" Target="http://www.vector4free.com/" TargetMode="External"/><Relationship Id="rId2" Type="http://schemas.openxmlformats.org/officeDocument/2006/relationships/image" Target="../media/image4.png"/><Relationship Id="rId16" Type="http://schemas.openxmlformats.org/officeDocument/2006/relationships/hyperlink" Target="http://www.nationsillustrated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ommons.wikimedia.org/wiki/Main_Page" TargetMode="External"/><Relationship Id="rId11" Type="http://schemas.openxmlformats.org/officeDocument/2006/relationships/hyperlink" Target="http://www.pixmac.cz/" TargetMode="External"/><Relationship Id="rId5" Type="http://schemas.openxmlformats.org/officeDocument/2006/relationships/hyperlink" Target="http://www.dreamstime.com/" TargetMode="External"/><Relationship Id="rId15" Type="http://schemas.openxmlformats.org/officeDocument/2006/relationships/hyperlink" Target="http://www.the-blueprints.com/" TargetMode="External"/><Relationship Id="rId10" Type="http://schemas.openxmlformats.org/officeDocument/2006/relationships/hyperlink" Target="https://www.iconfinder.com/" TargetMode="External"/><Relationship Id="rId4" Type="http://schemas.openxmlformats.org/officeDocument/2006/relationships/hyperlink" Target="http://diskuze.dumy.cz/viewforum.php?f=46&amp;sid=8a53d6e2dda48397cda20eba25c0f97c" TargetMode="External"/><Relationship Id="rId9" Type="http://schemas.openxmlformats.org/officeDocument/2006/relationships/hyperlink" Target="http://www.morguefile.com/" TargetMode="External"/><Relationship Id="rId14" Type="http://schemas.openxmlformats.org/officeDocument/2006/relationships/hyperlink" Target="http://www.freerangestock.com/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asco.cz/" TargetMode="External"/><Relationship Id="rId13" Type="http://schemas.openxmlformats.org/officeDocument/2006/relationships/hyperlink" Target="http://www.vernier.cz/experimenty/pazdera/index.php" TargetMode="External"/><Relationship Id="rId18" Type="http://schemas.openxmlformats.org/officeDocument/2006/relationships/hyperlink" Target="http://www.windowsphone.com/cs-cz/store/app/kompas/92b781a5-9bea-4c3f-9ebc-4dd6217d3471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24.png"/><Relationship Id="rId12" Type="http://schemas.openxmlformats.org/officeDocument/2006/relationships/hyperlink" Target="http://www.vernier.cz/video/prehled" TargetMode="External"/><Relationship Id="rId17" Type="http://schemas.openxmlformats.org/officeDocument/2006/relationships/hyperlink" Target="http://dumy.cz/material/156537-milab" TargetMode="External"/><Relationship Id="rId2" Type="http://schemas.openxmlformats.org/officeDocument/2006/relationships/image" Target="../media/image4.png"/><Relationship Id="rId16" Type="http://schemas.openxmlformats.org/officeDocument/2006/relationships/hyperlink" Target="http://dumy.cz/material/149250-smart-tools-nastroje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vernier.cz/uvod/rozcestnik" TargetMode="External"/><Relationship Id="rId11" Type="http://schemas.openxmlformats.org/officeDocument/2006/relationships/image" Target="../media/image26.png"/><Relationship Id="rId5" Type="http://schemas.openxmlformats.org/officeDocument/2006/relationships/hyperlink" Target="https://cs.wikipedia.org/wiki/Akcelerometr" TargetMode="External"/><Relationship Id="rId15" Type="http://schemas.openxmlformats.org/officeDocument/2006/relationships/hyperlink" Target="http://dumy.cz/material/149249-androsensor" TargetMode="External"/><Relationship Id="rId10" Type="http://schemas.openxmlformats.org/officeDocument/2006/relationships/hyperlink" Target="http://www.fourieredu.cz/cz/kategorie/8-domu" TargetMode="External"/><Relationship Id="rId4" Type="http://schemas.openxmlformats.org/officeDocument/2006/relationships/hyperlink" Target="https://cs.wikipedia.org/wiki/Gyroskop" TargetMode="External"/><Relationship Id="rId9" Type="http://schemas.openxmlformats.org/officeDocument/2006/relationships/image" Target="../media/image25.jpeg"/><Relationship Id="rId14" Type="http://schemas.openxmlformats.org/officeDocument/2006/relationships/hyperlink" Target="http://dumy.cz/material/155729-vyuziti-tabletu-ve-fyzice-sondy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trida.cz/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10" Type="http://schemas.openxmlformats.org/officeDocument/2006/relationships/image" Target="../media/image31.jpeg"/><Relationship Id="rId4" Type="http://schemas.openxmlformats.org/officeDocument/2006/relationships/image" Target="../media/image27.jpeg"/><Relationship Id="rId9" Type="http://schemas.openxmlformats.org/officeDocument/2006/relationships/hyperlink" Target="http://www.itveskole.cz/2014/11/11/open-source-potreby-vzdelavani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itveskole.cz/2014/03/11/tablety-kontrolou/" TargetMode="External"/><Relationship Id="rId4" Type="http://schemas.openxmlformats.org/officeDocument/2006/relationships/hyperlink" Target="http://www.itveskole.cz/2015/05/04/chceme-vzdalene-sledovat-ci-ridit-praci-zaku-na-pocitacich/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jigsawplanet.com/" TargetMode="External"/><Relationship Id="rId13" Type="http://schemas.openxmlformats.org/officeDocument/2006/relationships/hyperlink" Target="http://comicscreator.cz/" TargetMode="External"/><Relationship Id="rId18" Type="http://schemas.openxmlformats.org/officeDocument/2006/relationships/hyperlink" Target="http://socrative.com/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appsto.re/cz/vD5vy.i" TargetMode="External"/><Relationship Id="rId12" Type="http://schemas.openxmlformats.org/officeDocument/2006/relationships/hyperlink" Target="http://www.rexo.cz/komix/vytvor/" TargetMode="External"/><Relationship Id="rId17" Type="http://schemas.openxmlformats.org/officeDocument/2006/relationships/hyperlink" Target="http://www.kodugamelab.com/" TargetMode="External"/><Relationship Id="rId2" Type="http://schemas.openxmlformats.org/officeDocument/2006/relationships/image" Target="../media/image4.png"/><Relationship Id="rId16" Type="http://schemas.openxmlformats.org/officeDocument/2006/relationships/hyperlink" Target="http://scratch.mit.edu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play.google.com/store/apps/details?id=com.superapk.blackboard" TargetMode="External"/><Relationship Id="rId11" Type="http://schemas.openxmlformats.org/officeDocument/2006/relationships/hyperlink" Target="http://ittechvevyuce.blogspot.cz/2011/12/slovni-mraky.html" TargetMode="External"/><Relationship Id="rId5" Type="http://schemas.openxmlformats.org/officeDocument/2006/relationships/hyperlink" Target="http://apps.microsoft.com/windows/cs-cz/app/doodleboard/774fee9b-4e2e-4c0f-bdb0-993ac4ed7691" TargetMode="External"/><Relationship Id="rId15" Type="http://schemas.openxmlformats.org/officeDocument/2006/relationships/hyperlink" Target="http://baltie.com/" TargetMode="External"/><Relationship Id="rId10" Type="http://schemas.openxmlformats.org/officeDocument/2006/relationships/hyperlink" Target="http://www.tagxedo.com/" TargetMode="External"/><Relationship Id="rId4" Type="http://schemas.openxmlformats.org/officeDocument/2006/relationships/hyperlink" Target="https://awwapp.com/" TargetMode="External"/><Relationship Id="rId9" Type="http://schemas.openxmlformats.org/officeDocument/2006/relationships/hyperlink" Target="http://www.flash-gear.com/puzzle/" TargetMode="External"/><Relationship Id="rId14" Type="http://schemas.openxmlformats.org/officeDocument/2006/relationships/hyperlink" Target="http://www.pixlr.com/" TargetMode="Externa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diktaty.cz/" TargetMode="External"/><Relationship Id="rId13" Type="http://schemas.openxmlformats.org/officeDocument/2006/relationships/hyperlink" Target="http://www.iliteratura.cz/" TargetMode="External"/><Relationship Id="rId18" Type="http://schemas.openxmlformats.org/officeDocument/2006/relationships/hyperlink" Target="http://www.ctenarska-gramotnost.cz/" TargetMode="External"/><Relationship Id="rId3" Type="http://schemas.openxmlformats.org/officeDocument/2006/relationships/image" Target="../media/image5.png"/><Relationship Id="rId21" Type="http://schemas.openxmlformats.org/officeDocument/2006/relationships/hyperlink" Target="http://www.itveskole.cz/2015/06/01/ctenarska-gramotnost-v-dobe-modernich-technologii/" TargetMode="External"/><Relationship Id="rId7" Type="http://schemas.openxmlformats.org/officeDocument/2006/relationships/hyperlink" Target="http://www.rozhlas.cz/cesky/testy/" TargetMode="External"/><Relationship Id="rId12" Type="http://schemas.openxmlformats.org/officeDocument/2006/relationships/hyperlink" Target="http://www.ceskaliteratura.cz/www/" TargetMode="External"/><Relationship Id="rId17" Type="http://schemas.openxmlformats.org/officeDocument/2006/relationships/hyperlink" Target="http://www.rozhlas.cz/ctenarskydenik/portal/" TargetMode="External"/><Relationship Id="rId2" Type="http://schemas.openxmlformats.org/officeDocument/2006/relationships/image" Target="../media/image4.png"/><Relationship Id="rId16" Type="http://schemas.openxmlformats.org/officeDocument/2006/relationships/hyperlink" Target="http://www.czechlit.cz/odkazy/literarni-periodika/na-internetu/" TargetMode="External"/><Relationship Id="rId20" Type="http://schemas.openxmlformats.org/officeDocument/2006/relationships/hyperlink" Target="http://www.kritickemysleni.cz/facelift_index.php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cestina.cz/" TargetMode="External"/><Relationship Id="rId11" Type="http://schemas.openxmlformats.org/officeDocument/2006/relationships/hyperlink" Target="http://pravopisne.cz/" TargetMode="External"/><Relationship Id="rId5" Type="http://schemas.openxmlformats.org/officeDocument/2006/relationships/hyperlink" Target="http://prirucka.ujc.cas.cz/" TargetMode="External"/><Relationship Id="rId15" Type="http://schemas.openxmlformats.org/officeDocument/2006/relationships/hyperlink" Target="http://texty.citanka.cz/" TargetMode="External"/><Relationship Id="rId10" Type="http://schemas.openxmlformats.org/officeDocument/2006/relationships/hyperlink" Target="http://www.onlinecviceni.cz/exc/list_sel_topics.php" TargetMode="External"/><Relationship Id="rId19" Type="http://schemas.openxmlformats.org/officeDocument/2006/relationships/hyperlink" Target="http://www.nuv.cz/uploads/Publikace/vup/ctenarskagramotnost_final.pdf" TargetMode="External"/><Relationship Id="rId4" Type="http://schemas.openxmlformats.org/officeDocument/2006/relationships/hyperlink" Target="http://www.pravidla.cz/" TargetMode="External"/><Relationship Id="rId9" Type="http://schemas.openxmlformats.org/officeDocument/2006/relationships/hyperlink" Target="http://testy.nanic.cz/testy/cestina/" TargetMode="External"/><Relationship Id="rId14" Type="http://schemas.openxmlformats.org/officeDocument/2006/relationships/hyperlink" Target="http://www.literatura.kvalitne.cz/" TargetMode="External"/><Relationship Id="rId22" Type="http://schemas.openxmlformats.org/officeDocument/2006/relationships/hyperlink" Target="http://dumy.cz/material/158452-cj-urcovani-slovnich-druhu" TargetMode="Externa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pellingcity.com/" TargetMode="External"/><Relationship Id="rId13" Type="http://schemas.openxmlformats.org/officeDocument/2006/relationships/hyperlink" Target="http://gamestolearnenglish.com/" TargetMode="External"/><Relationship Id="rId18" Type="http://schemas.openxmlformats.org/officeDocument/2006/relationships/hyperlink" Target="https://www.youtube.com/user/wearebusybeavers/featured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://www.goethe.de/ins/cz/pra/lhr/mat/onl/csindex.htm" TargetMode="External"/><Relationship Id="rId12" Type="http://schemas.openxmlformats.org/officeDocument/2006/relationships/hyperlink" Target="http://supersimplelearning.com/" TargetMode="External"/><Relationship Id="rId17" Type="http://schemas.openxmlformats.org/officeDocument/2006/relationships/image" Target="../media/image32.png"/><Relationship Id="rId2" Type="http://schemas.openxmlformats.org/officeDocument/2006/relationships/image" Target="../media/image4.png"/><Relationship Id="rId16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lovicka.org/" TargetMode="External"/><Relationship Id="rId11" Type="http://schemas.openxmlformats.org/officeDocument/2006/relationships/hyperlink" Target="http://www.helpforenglish.cz/" TargetMode="External"/><Relationship Id="rId5" Type="http://schemas.openxmlformats.org/officeDocument/2006/relationships/hyperlink" Target="https://www.duolingo.com/" TargetMode="External"/><Relationship Id="rId15" Type="http://schemas.openxmlformats.org/officeDocument/2006/relationships/hyperlink" Target="http://www.voki.com/create.php" TargetMode="External"/><Relationship Id="rId10" Type="http://schemas.openxmlformats.org/officeDocument/2006/relationships/hyperlink" Target="http://www.mes-games.com/" TargetMode="External"/><Relationship Id="rId19" Type="http://schemas.openxmlformats.org/officeDocument/2006/relationships/image" Target="../media/image15.png"/><Relationship Id="rId4" Type="http://schemas.openxmlformats.org/officeDocument/2006/relationships/hyperlink" Target="http://apps.microsoft.com/windows/cs-cz/app/23293f95-0ae7-449b-8c75-1bdf42970235" TargetMode="External"/><Relationship Id="rId9" Type="http://schemas.openxmlformats.org/officeDocument/2006/relationships/hyperlink" Target="http://www.english-time.eu/pro-ucitele/interaktivni-hry/" TargetMode="External"/><Relationship Id="rId14" Type="http://schemas.openxmlformats.org/officeDocument/2006/relationships/hyperlink" Target="http://apps.microsoft.com/windows/cs-cz/app/2b6f39bc-4bc2-417f-83e2-9453594305de" TargetMode="Externa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apps.microsoft.com/windows/cs-cz/app/818a81c9-663d-47b9-8a66-85084f068e1f" TargetMode="External"/><Relationship Id="rId13" Type="http://schemas.openxmlformats.org/officeDocument/2006/relationships/hyperlink" Target="http://ecorinth.com/" TargetMode="External"/><Relationship Id="rId18" Type="http://schemas.openxmlformats.org/officeDocument/2006/relationships/hyperlink" Target="http://apps.microsoft.com/windows/cs-cz/app/b188f2d6-ba88-47a3-b5f1-5823dd67146e" TargetMode="External"/><Relationship Id="rId3" Type="http://schemas.openxmlformats.org/officeDocument/2006/relationships/image" Target="../media/image5.png"/><Relationship Id="rId21" Type="http://schemas.openxmlformats.org/officeDocument/2006/relationships/image" Target="../media/image33.png"/><Relationship Id="rId7" Type="http://schemas.openxmlformats.org/officeDocument/2006/relationships/hyperlink" Target="http://apps.microsoft.com/windows/cs-cz/app/fbdbb100-d199-4ee2-a33f-30c762b78362" TargetMode="External"/><Relationship Id="rId12" Type="http://schemas.openxmlformats.org/officeDocument/2006/relationships/hyperlink" Target="http://apps.microsoft.com/windows/cs-cz/app/39cdcedf-415f-441d-9c7b-a844869ed390" TargetMode="External"/><Relationship Id="rId17" Type="http://schemas.openxmlformats.org/officeDocument/2006/relationships/hyperlink" Target="http://apps.microsoft.com/windows/cs-cz/app/73533cd0-0147-4ed5-aa6b-22958574e8e2" TargetMode="External"/><Relationship Id="rId2" Type="http://schemas.openxmlformats.org/officeDocument/2006/relationships/image" Target="../media/image4.png"/><Relationship Id="rId16" Type="http://schemas.openxmlformats.org/officeDocument/2006/relationships/hyperlink" Target="http://apps.microsoft.com/windows/cs-cz/app/2457e46a-8416-45f2-9abe-b37c1aa18a8b" TargetMode="External"/><Relationship Id="rId20" Type="http://schemas.openxmlformats.org/officeDocument/2006/relationships/hyperlink" Target="http://apps.microsoft.com/windows/cs-cz/app/7a5121e0-e49b-4b81-9d4b-f5af0fc66311" TargetMode="External"/><Relationship Id="rId1" Type="http://schemas.openxmlformats.org/officeDocument/2006/relationships/slideLayout" Target="../slideLayouts/slideLayout7.xml"/><Relationship Id="rId6" Type="http://schemas.openxmlformats.org/officeDocument/2006/relationships/slide" Target="slide28.xml"/><Relationship Id="rId11" Type="http://schemas.openxmlformats.org/officeDocument/2006/relationships/hyperlink" Target="http://apps.microsoft.com/windows/cs-cz/app/07455544-3edf-44f9-8579-597ddfb7c1ba" TargetMode="External"/><Relationship Id="rId5" Type="http://schemas.openxmlformats.org/officeDocument/2006/relationships/slide" Target="slide27.xml"/><Relationship Id="rId15" Type="http://schemas.openxmlformats.org/officeDocument/2006/relationships/hyperlink" Target="http://apps.microsoft.com/windows/cs-cz/app/corinth-classroom-lite/da14d2da-a73f-457f-8260-f20aa3f3e3fd" TargetMode="External"/><Relationship Id="rId10" Type="http://schemas.openxmlformats.org/officeDocument/2006/relationships/hyperlink" Target="http://apps.microsoft.com/windows/cs-cz/app/a6831254-8830-4f31-b5d8-a339cccd1a0f" TargetMode="External"/><Relationship Id="rId19" Type="http://schemas.openxmlformats.org/officeDocument/2006/relationships/hyperlink" Target="http://apps.microsoft.com/windows/cs-cz/app/2199912f-38f4-474c-82e6-b66b2c89bbb4" TargetMode="External"/><Relationship Id="rId4" Type="http://schemas.openxmlformats.org/officeDocument/2006/relationships/slide" Target="slide26.xml"/><Relationship Id="rId9" Type="http://schemas.openxmlformats.org/officeDocument/2006/relationships/hyperlink" Target="http://apps.microsoft.com/windows/cs-cz/app/ecf6c73b-5364-4435-ac55-425ef011d68e" TargetMode="External"/><Relationship Id="rId14" Type="http://schemas.openxmlformats.org/officeDocument/2006/relationships/image" Target="../media/image7.jpeg"/><Relationship Id="rId22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dumy.cz/material/144192-fyzika-elektro-wiki" TargetMode="External"/><Relationship Id="rId13" Type="http://schemas.openxmlformats.org/officeDocument/2006/relationships/hyperlink" Target="http://dumy.cz/material/144030-prevody-jednotek" TargetMode="External"/><Relationship Id="rId18" Type="http://schemas.openxmlformats.org/officeDocument/2006/relationships/hyperlink" Target="http://dumy.cz/material/155724-metodika-hodiny-fyziky" TargetMode="External"/><Relationship Id="rId3" Type="http://schemas.openxmlformats.org/officeDocument/2006/relationships/image" Target="../media/image5.png"/><Relationship Id="rId21" Type="http://schemas.openxmlformats.org/officeDocument/2006/relationships/image" Target="../media/image35.png"/><Relationship Id="rId7" Type="http://schemas.openxmlformats.org/officeDocument/2006/relationships/hyperlink" Target="https://play.google.com/store/apps/details?id=air.cz.moravia.vascak.physicsatschool" TargetMode="External"/><Relationship Id="rId12" Type="http://schemas.openxmlformats.org/officeDocument/2006/relationships/hyperlink" Target="http://dumy.cz/material/156893-vodovaha" TargetMode="External"/><Relationship Id="rId17" Type="http://schemas.openxmlformats.org/officeDocument/2006/relationships/hyperlink" Target="http://dumy.cz/material/155723-fyzikalni-virtualni-laborator-phyzicle" TargetMode="External"/><Relationship Id="rId2" Type="http://schemas.openxmlformats.org/officeDocument/2006/relationships/image" Target="../media/image4.png"/><Relationship Id="rId16" Type="http://schemas.openxmlformats.org/officeDocument/2006/relationships/hyperlink" Target="http://dumy.cz/material/155722-vyuka-fyziky-s-tablety" TargetMode="External"/><Relationship Id="rId20" Type="http://schemas.openxmlformats.org/officeDocument/2006/relationships/hyperlink" Target="http://physicscentral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vascak.cz/" TargetMode="External"/><Relationship Id="rId11" Type="http://schemas.openxmlformats.org/officeDocument/2006/relationships/hyperlink" Target="http://dumy.cz/material/151792-fyzika" TargetMode="External"/><Relationship Id="rId5" Type="http://schemas.openxmlformats.org/officeDocument/2006/relationships/hyperlink" Target="http://concord.org/stem-resources" TargetMode="External"/><Relationship Id="rId15" Type="http://schemas.openxmlformats.org/officeDocument/2006/relationships/hyperlink" Target="http://dumy.cz/material/146313-tahak-do-fyziky" TargetMode="External"/><Relationship Id="rId10" Type="http://schemas.openxmlformats.org/officeDocument/2006/relationships/hyperlink" Target="http://dumy.cz/material/156063-complete-physics" TargetMode="External"/><Relationship Id="rId19" Type="http://schemas.openxmlformats.org/officeDocument/2006/relationships/hyperlink" Target="http://dumy.cz/material/155725-skupinova-prace-pri-vyuce-fyziky-s-pouzitim-tabletu" TargetMode="External"/><Relationship Id="rId4" Type="http://schemas.openxmlformats.org/officeDocument/2006/relationships/hyperlink" Target="https://phet.colorado.edu/en/simulations/category/physics" TargetMode="External"/><Relationship Id="rId9" Type="http://schemas.openxmlformats.org/officeDocument/2006/relationships/hyperlink" Target="http://dumy.cz/material/149676-puzzle-hry-fyzika-experimenty" TargetMode="External"/><Relationship Id="rId14" Type="http://schemas.openxmlformats.org/officeDocument/2006/relationships/hyperlink" Target="http://dumy.cz/material/158388-decibel-meter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apps.microsoft.com/windows/cs-cz/app/nsquared-chemistry/122ae62d-6c0e-4f2f-878d-25716293959d" TargetMode="External"/><Relationship Id="rId13" Type="http://schemas.openxmlformats.org/officeDocument/2006/relationships/hyperlink" Target="http://www.vitejtenazemi.cz/cenia/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://dumy.cz/material/144299-chemistry-sky-lab-chemicka-laborator" TargetMode="External"/><Relationship Id="rId12" Type="http://schemas.openxmlformats.org/officeDocument/2006/relationships/hyperlink" Target="http://chemgeneration.com/cz/index.php" TargetMode="External"/><Relationship Id="rId17" Type="http://schemas.openxmlformats.org/officeDocument/2006/relationships/image" Target="../media/image36.jpeg"/><Relationship Id="rId2" Type="http://schemas.openxmlformats.org/officeDocument/2006/relationships/image" Target="../media/image4.png"/><Relationship Id="rId16" Type="http://schemas.openxmlformats.org/officeDocument/2006/relationships/hyperlink" Target="http://www.studiumchemie.cz/materialy.php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appsto.re/cz/ION4A.i" TargetMode="External"/><Relationship Id="rId11" Type="http://schemas.openxmlformats.org/officeDocument/2006/relationships/hyperlink" Target="http://www.slunecnice.cz/sw/acd-chemsketch/" TargetMode="External"/><Relationship Id="rId5" Type="http://schemas.openxmlformats.org/officeDocument/2006/relationships/hyperlink" Target="http://dumy.cz/material/152171-periodicka-tabulka" TargetMode="External"/><Relationship Id="rId15" Type="http://schemas.openxmlformats.org/officeDocument/2006/relationships/hyperlink" Target="https://phet.colorado.edu/en/simulations/category/chemistry" TargetMode="External"/><Relationship Id="rId10" Type="http://schemas.openxmlformats.org/officeDocument/2006/relationships/hyperlink" Target="http://apps.microsoft.com/windows/cs-cz/app/fea6e365-5879-40ca-91db-5e1d4b25a579" TargetMode="External"/><Relationship Id="rId4" Type="http://schemas.openxmlformats.org/officeDocument/2006/relationships/hyperlink" Target="http://dumy.cz/material/144026-periodicka-tabulka-chemickych-prvku-aplikace" TargetMode="External"/><Relationship Id="rId9" Type="http://schemas.openxmlformats.org/officeDocument/2006/relationships/hyperlink" Target="http://apps.microsoft.com/windows/cs-cz/app/d3bfd4b4-2c12-4621-baf5-3ea495818a4d" TargetMode="External"/><Relationship Id="rId14" Type="http://schemas.openxmlformats.org/officeDocument/2006/relationships/hyperlink" Target="http://concord.org/stem-resources" TargetMode="Externa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apps.microsoft.com/windows/cs-cz/app/22d3e5fa-9021-4192-885c-5f66f6b67cb1" TargetMode="External"/><Relationship Id="rId13" Type="http://schemas.openxmlformats.org/officeDocument/2006/relationships/hyperlink" Target="http://www.vitejtenazemi.cz/cenia/" TargetMode="External"/><Relationship Id="rId18" Type="http://schemas.openxmlformats.org/officeDocument/2006/relationships/hyperlink" Target="http://badatele.cz/cz" TargetMode="External"/><Relationship Id="rId3" Type="http://schemas.openxmlformats.org/officeDocument/2006/relationships/image" Target="../media/image5.png"/><Relationship Id="rId21" Type="http://schemas.openxmlformats.org/officeDocument/2006/relationships/hyperlink" Target="http://apps.microsoft.com/windows/cs-cz/app/174bdbe9-cd40-4fe2-b0db-b35829449a5f" TargetMode="External"/><Relationship Id="rId7" Type="http://schemas.openxmlformats.org/officeDocument/2006/relationships/hyperlink" Target="http://apps.microsoft.com/windows/cs-cz/app/37f4728b-d356-4b46-bf77-5e2923ece51f" TargetMode="External"/><Relationship Id="rId12" Type="http://schemas.openxmlformats.org/officeDocument/2006/relationships/hyperlink" Target="https://phet.colorado.edu/en/simulations/category/biology" TargetMode="External"/><Relationship Id="rId17" Type="http://schemas.openxmlformats.org/officeDocument/2006/relationships/hyperlink" Target="http://www.geology.cz/extranet/sluzby/aplikace/" TargetMode="External"/><Relationship Id="rId25" Type="http://schemas.openxmlformats.org/officeDocument/2006/relationships/image" Target="../media/image7.jpeg"/><Relationship Id="rId2" Type="http://schemas.openxmlformats.org/officeDocument/2006/relationships/image" Target="../media/image4.png"/><Relationship Id="rId16" Type="http://schemas.openxmlformats.org/officeDocument/2006/relationships/hyperlink" Target="http://www.rozhlas.cz/hlas/portal/" TargetMode="External"/><Relationship Id="rId20" Type="http://schemas.openxmlformats.org/officeDocument/2006/relationships/hyperlink" Target="http://www.ekodomov.cz/fileadmin/3_Ekovychova/Odpady_utoci/odpady_utoci.swf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apps.microsoft.com/windows/cs-cz/app/e6952421-a5ab-47e3-844b-ae3890f56a30" TargetMode="External"/><Relationship Id="rId11" Type="http://schemas.openxmlformats.org/officeDocument/2006/relationships/image" Target="../media/image37.png"/><Relationship Id="rId24" Type="http://schemas.openxmlformats.org/officeDocument/2006/relationships/hyperlink" Target="http://www.iflscience.com/" TargetMode="External"/><Relationship Id="rId5" Type="http://schemas.openxmlformats.org/officeDocument/2006/relationships/hyperlink" Target="http://apps.microsoft.com/windows/cs-cz/app/human-anatomy-and-physiology/cc821137-36ee-494f-bb33-9af75fd35006" TargetMode="External"/><Relationship Id="rId15" Type="http://schemas.openxmlformats.org/officeDocument/2006/relationships/hyperlink" Target="http://www.slepaanatomie.cz/procvicovat" TargetMode="External"/><Relationship Id="rId23" Type="http://schemas.openxmlformats.org/officeDocument/2006/relationships/image" Target="../media/image38.jpeg"/><Relationship Id="rId10" Type="http://schemas.openxmlformats.org/officeDocument/2006/relationships/hyperlink" Target="http://www.anatomic.us/" TargetMode="External"/><Relationship Id="rId19" Type="http://schemas.openxmlformats.org/officeDocument/2006/relationships/hyperlink" Target="http://www.enviroexperiment.cz/" TargetMode="External"/><Relationship Id="rId4" Type="http://schemas.openxmlformats.org/officeDocument/2006/relationships/hyperlink" Target="http://www.zybright.com/" TargetMode="External"/><Relationship Id="rId9" Type="http://schemas.openxmlformats.org/officeDocument/2006/relationships/hyperlink" Target="http://apps.microsoft.com/windows/cs-cz/app/b91ca2ce-6acc-407c-9fd9-ee9e5e419bab" TargetMode="External"/><Relationship Id="rId14" Type="http://schemas.openxmlformats.org/officeDocument/2006/relationships/hyperlink" Target="http://concord.org/stem-resources" TargetMode="External"/><Relationship Id="rId22" Type="http://schemas.openxmlformats.org/officeDocument/2006/relationships/hyperlink" Target="https://play.google.com/store/apps/details?id=com.cube.gdpc.cze" TargetMode="Externa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ostbellum.cz/cz/pamet-naroda/co-je-pamet-naroda.aspx" TargetMode="External"/><Relationship Id="rId13" Type="http://schemas.openxmlformats.org/officeDocument/2006/relationships/hyperlink" Target="http://dumy.cz/material/153862-puzzle-hrady" TargetMode="External"/><Relationship Id="rId18" Type="http://schemas.openxmlformats.org/officeDocument/2006/relationships/hyperlink" Target="http://dumy.cz/material/152116-americka-obcanska-valka-kviz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://www.historicmapworks.com/" TargetMode="External"/><Relationship Id="rId12" Type="http://schemas.openxmlformats.org/officeDocument/2006/relationships/hyperlink" Target="http://dumy.cz/material/149722-dejepis" TargetMode="External"/><Relationship Id="rId17" Type="http://schemas.openxmlformats.org/officeDocument/2006/relationships/hyperlink" Target="http://dumy.cz/material/152123-2-svetova-valka-kviz" TargetMode="External"/><Relationship Id="rId2" Type="http://schemas.openxmlformats.org/officeDocument/2006/relationships/image" Target="../media/image4.png"/><Relationship Id="rId16" Type="http://schemas.openxmlformats.org/officeDocument/2006/relationships/hyperlink" Target="http://dumy.cz/material/152183-historicka-postava-kviz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jsns.cz/" TargetMode="External"/><Relationship Id="rId11" Type="http://schemas.openxmlformats.org/officeDocument/2006/relationships/slide" Target="slide16.xml"/><Relationship Id="rId5" Type="http://schemas.openxmlformats.org/officeDocument/2006/relationships/hyperlink" Target="http://www.ceskatelevize.cz/prezident-2013/casova-osa/" TargetMode="External"/><Relationship Id="rId15" Type="http://schemas.openxmlformats.org/officeDocument/2006/relationships/hyperlink" Target="http://dumy.cz/material/156157-hrady-a-zamky-maxuv-pruvodce" TargetMode="External"/><Relationship Id="rId10" Type="http://schemas.openxmlformats.org/officeDocument/2006/relationships/hyperlink" Target="http://www.schikaneder.cz/hra.html" TargetMode="External"/><Relationship Id="rId19" Type="http://schemas.openxmlformats.org/officeDocument/2006/relationships/hyperlink" Target="http://dumy.cz/material/152115-slavne-pamatky-kviz" TargetMode="External"/><Relationship Id="rId4" Type="http://schemas.openxmlformats.org/officeDocument/2006/relationships/slide" Target="slide30.xml"/><Relationship Id="rId9" Type="http://schemas.openxmlformats.org/officeDocument/2006/relationships/hyperlink" Target="http://www.hus.cuni.cz/" TargetMode="External"/><Relationship Id="rId14" Type="http://schemas.openxmlformats.org/officeDocument/2006/relationships/hyperlink" Target="https://play.google.com/store/apps/details?id=cz.triobo.reader.android.unesco" TargetMode="Externa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dumy.cz/material/154137-astroviewer-3d" TargetMode="External"/><Relationship Id="rId13" Type="http://schemas.openxmlformats.org/officeDocument/2006/relationships/hyperlink" Target="http://www.toporopa.eu/cz/" TargetMode="External"/><Relationship Id="rId18" Type="http://schemas.openxmlformats.org/officeDocument/2006/relationships/hyperlink" Target="http://slepemapy.cz/practice/cz/river" TargetMode="External"/><Relationship Id="rId26" Type="http://schemas.openxmlformats.org/officeDocument/2006/relationships/image" Target="../media/image40.png"/><Relationship Id="rId3" Type="http://schemas.openxmlformats.org/officeDocument/2006/relationships/image" Target="../media/image5.png"/><Relationship Id="rId21" Type="http://schemas.openxmlformats.org/officeDocument/2006/relationships/hyperlink" Target="http://dumy.cz/material/155740-geocaching-ve-vyuce-zemepisu" TargetMode="External"/><Relationship Id="rId7" Type="http://schemas.openxmlformats.org/officeDocument/2006/relationships/hyperlink" Target="http://dumy.cz/material/154127-mobile-observatory-astronomy" TargetMode="External"/><Relationship Id="rId12" Type="http://schemas.openxmlformats.org/officeDocument/2006/relationships/hyperlink" Target="https://play.google.com/store/apps/details?id=cz.uhk.mte" TargetMode="External"/><Relationship Id="rId17" Type="http://schemas.openxmlformats.org/officeDocument/2006/relationships/hyperlink" Target="https://geoguessr.com/" TargetMode="External"/><Relationship Id="rId25" Type="http://schemas.openxmlformats.org/officeDocument/2006/relationships/hyperlink" Target="http://apps.microsoft.com/windows/cs-cz/app/maps/97a2179c-38be-45a3-933e-0d2dbf14a142" TargetMode="External"/><Relationship Id="rId2" Type="http://schemas.openxmlformats.org/officeDocument/2006/relationships/image" Target="../media/image4.png"/><Relationship Id="rId16" Type="http://schemas.openxmlformats.org/officeDocument/2006/relationships/hyperlink" Target="http://euhrou.cz/" TargetMode="External"/><Relationship Id="rId20" Type="http://schemas.openxmlformats.org/officeDocument/2006/relationships/hyperlink" Target="http://online.seterra.net/cs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dumy.cz/material/144300-skymap-free-vesmirna-mapa-bezplatna-verze" TargetMode="External"/><Relationship Id="rId11" Type="http://schemas.openxmlformats.org/officeDocument/2006/relationships/hyperlink" Target="https://phet.colorado.edu/en/simulations/category/biology" TargetMode="External"/><Relationship Id="rId24" Type="http://schemas.openxmlformats.org/officeDocument/2006/relationships/hyperlink" Target="http://dumy.cz/material/155315-s-tablety-do-evropy" TargetMode="External"/><Relationship Id="rId5" Type="http://schemas.openxmlformats.org/officeDocument/2006/relationships/hyperlink" Target="http://dumy.cz/material/145269-the-universapp" TargetMode="External"/><Relationship Id="rId15" Type="http://schemas.openxmlformats.org/officeDocument/2006/relationships/hyperlink" Target="http://www.cbpmr.cz/lokatorova-mapa-gps.html" TargetMode="External"/><Relationship Id="rId23" Type="http://schemas.openxmlformats.org/officeDocument/2006/relationships/image" Target="../media/image39.png"/><Relationship Id="rId10" Type="http://schemas.openxmlformats.org/officeDocument/2006/relationships/hyperlink" Target="http://dumy.cz/material/145990-nasa-app" TargetMode="External"/><Relationship Id="rId19" Type="http://schemas.openxmlformats.org/officeDocument/2006/relationships/hyperlink" Target="http://cs.forvo.com/listen-learn/" TargetMode="External"/><Relationship Id="rId4" Type="http://schemas.openxmlformats.org/officeDocument/2006/relationships/hyperlink" Target="http://dumy.cz/material/145270-planets-3d" TargetMode="External"/><Relationship Id="rId9" Type="http://schemas.openxmlformats.org/officeDocument/2006/relationships/hyperlink" Target="http://dumy.cz/material/155598-night-sky-lite" TargetMode="External"/><Relationship Id="rId14" Type="http://schemas.openxmlformats.org/officeDocument/2006/relationships/hyperlink" Target="http://www.vitejtenazemi.cz/cenia/" TargetMode="External"/><Relationship Id="rId22" Type="http://schemas.openxmlformats.org/officeDocument/2006/relationships/hyperlink" Target="http://google_earth.cs.downloadastro.com/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s://phet.colorado.edu/en/simulations/category/math" TargetMode="External"/><Relationship Id="rId13" Type="http://schemas.openxmlformats.org/officeDocument/2006/relationships/hyperlink" Target="http://www.ecb.europa.eu/ecb/educational/inflationisland/html/index.cs.html" TargetMode="External"/><Relationship Id="rId18" Type="http://schemas.openxmlformats.org/officeDocument/2006/relationships/hyperlink" Target="http://dumy.cz/material/151793-math-for-kids-matematika-pro-deti-1-stupen" TargetMode="External"/><Relationship Id="rId26" Type="http://schemas.openxmlformats.org/officeDocument/2006/relationships/hyperlink" Target="http://dumy.cz/material/156523-match-it" TargetMode="External"/><Relationship Id="rId3" Type="http://schemas.openxmlformats.org/officeDocument/2006/relationships/image" Target="../media/image5.png"/><Relationship Id="rId21" Type="http://schemas.openxmlformats.org/officeDocument/2006/relationships/hyperlink" Target="http://dumy.cz/material/144193-vynasobte-svet" TargetMode="External"/><Relationship Id="rId7" Type="http://schemas.openxmlformats.org/officeDocument/2006/relationships/hyperlink" Target="http://www.learner.org/interactives/geometry/3d_prisms.html" TargetMode="External"/><Relationship Id="rId12" Type="http://schemas.openxmlformats.org/officeDocument/2006/relationships/hyperlink" Target="http://cse.cz/hranatrh/?path=hranatrh" TargetMode="External"/><Relationship Id="rId17" Type="http://schemas.openxmlformats.org/officeDocument/2006/relationships/hyperlink" Target="http://dumy.cz/material/151853-50-50-matematika-hra" TargetMode="External"/><Relationship Id="rId25" Type="http://schemas.openxmlformats.org/officeDocument/2006/relationships/hyperlink" Target="http://dumy.cz/material/144742-kvadraticke-rovnice" TargetMode="External"/><Relationship Id="rId2" Type="http://schemas.openxmlformats.org/officeDocument/2006/relationships/image" Target="../media/image4.png"/><Relationship Id="rId16" Type="http://schemas.openxmlformats.org/officeDocument/2006/relationships/hyperlink" Target="http://www.realisticky.cz/ucebnice.php?id=3" TargetMode="External"/><Relationship Id="rId20" Type="http://schemas.openxmlformats.org/officeDocument/2006/relationships/hyperlink" Target="http://dumy.cz/material/155850-math-games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itveskole.cz/2015/03/31/seznameni-s-geogebrou-2/" TargetMode="External"/><Relationship Id="rId11" Type="http://schemas.openxmlformats.org/officeDocument/2006/relationships/hyperlink" Target="http://www.onlinecviceni.cz/exc/list_sel_topics.php" TargetMode="External"/><Relationship Id="rId24" Type="http://schemas.openxmlformats.org/officeDocument/2006/relationships/hyperlink" Target="http://dumy.cz/material/156004-flash-cards" TargetMode="External"/><Relationship Id="rId5" Type="http://schemas.openxmlformats.org/officeDocument/2006/relationships/hyperlink" Target="https://www.youtube.com/user/GeoGebraChannel" TargetMode="External"/><Relationship Id="rId15" Type="http://schemas.openxmlformats.org/officeDocument/2006/relationships/hyperlink" Target="http://nlvm.usu.edu/en/nav/vlibrary.html" TargetMode="External"/><Relationship Id="rId23" Type="http://schemas.openxmlformats.org/officeDocument/2006/relationships/hyperlink" Target="http://dumy.cz/material/155949-nasobilka" TargetMode="External"/><Relationship Id="rId28" Type="http://schemas.openxmlformats.org/officeDocument/2006/relationships/hyperlink" Target="http://dumy.cz/material/156883-barcode-generator" TargetMode="External"/><Relationship Id="rId10" Type="http://schemas.openxmlformats.org/officeDocument/2006/relationships/hyperlink" Target="http://concord.org/stem-resources" TargetMode="External"/><Relationship Id="rId19" Type="http://schemas.openxmlformats.org/officeDocument/2006/relationships/hyperlink" Target="http://dumy.cz/material/144105-scool-math" TargetMode="External"/><Relationship Id="rId4" Type="http://schemas.openxmlformats.org/officeDocument/2006/relationships/hyperlink" Target="https://www.geogebra.org/download" TargetMode="External"/><Relationship Id="rId9" Type="http://schemas.openxmlformats.org/officeDocument/2006/relationships/hyperlink" Target="http://www.walter-fendt.de/m14cz/index.html" TargetMode="External"/><Relationship Id="rId14" Type="http://schemas.openxmlformats.org/officeDocument/2006/relationships/hyperlink" Target="http://www.diktaty.cz/" TargetMode="External"/><Relationship Id="rId22" Type="http://schemas.openxmlformats.org/officeDocument/2006/relationships/hyperlink" Target="http://dumy.cz/material/143843-imath" TargetMode="External"/><Relationship Id="rId27" Type="http://schemas.openxmlformats.org/officeDocument/2006/relationships/hyperlink" Target="http://apps.microsoft.com/windows/cs-cz/app/d3f09412-62cf-4fea-a4eb-537c10b39819" TargetMode="Externa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zachranny-kruh.cz/flash/ppp2011/" TargetMode="External"/><Relationship Id="rId13" Type="http://schemas.openxmlformats.org/officeDocument/2006/relationships/hyperlink" Target="http://www.dsokids.com/listen/by-composer/antonin-dvorak.aspx" TargetMode="External"/><Relationship Id="rId18" Type="http://schemas.openxmlformats.org/officeDocument/2006/relationships/hyperlink" Target="https://play.google.com/store/apps/details?id=cz.triobo.reader.android.unesco" TargetMode="External"/><Relationship Id="rId3" Type="http://schemas.openxmlformats.org/officeDocument/2006/relationships/image" Target="../media/image5.png"/><Relationship Id="rId21" Type="http://schemas.openxmlformats.org/officeDocument/2006/relationships/hyperlink" Target="https://play.google.com/store/apps/details?id=com.nvdevelopment.ref.constczech.free" TargetMode="External"/><Relationship Id="rId7" Type="http://schemas.openxmlformats.org/officeDocument/2006/relationships/hyperlink" Target="http://cse.cz/hranatrh/?path=hranatrh" TargetMode="External"/><Relationship Id="rId12" Type="http://schemas.openxmlformats.org/officeDocument/2006/relationships/hyperlink" Target="http://www.pixlr.com/" TargetMode="External"/><Relationship Id="rId17" Type="http://schemas.openxmlformats.org/officeDocument/2006/relationships/hyperlink" Target="https://play.google.com/store/apps/details?id=com.gamestar.pianoperfect" TargetMode="External"/><Relationship Id="rId2" Type="http://schemas.openxmlformats.org/officeDocument/2006/relationships/image" Target="../media/image4.png"/><Relationship Id="rId16" Type="http://schemas.openxmlformats.org/officeDocument/2006/relationships/hyperlink" Target="https://itunes.apple.com/us/app/paper-piano/id667314493?mt=8" TargetMode="External"/><Relationship Id="rId20" Type="http://schemas.openxmlformats.org/officeDocument/2006/relationships/hyperlink" Target="https://play.google.com/store/apps/details?id=com.smartwho.SmartAllCurrencyConverter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ecb.europa.eu/ecb/educational/inflationisland/html/index.cs.html" TargetMode="External"/><Relationship Id="rId11" Type="http://schemas.openxmlformats.org/officeDocument/2006/relationships/hyperlink" Target="http://funny.pho.to/" TargetMode="External"/><Relationship Id="rId5" Type="http://schemas.openxmlformats.org/officeDocument/2006/relationships/hyperlink" Target="https://www.jsns.cz/" TargetMode="External"/><Relationship Id="rId15" Type="http://schemas.openxmlformats.org/officeDocument/2006/relationships/hyperlink" Target="https://play.google.com/store/apps/details?id=eu.karelhovorka.zpevnik" TargetMode="External"/><Relationship Id="rId10" Type="http://schemas.openxmlformats.org/officeDocument/2006/relationships/hyperlink" Target="https://itunes.apple.com/cz/app/national-gallery-london-hd/id501972777?mt=8" TargetMode="External"/><Relationship Id="rId19" Type="http://schemas.openxmlformats.org/officeDocument/2006/relationships/hyperlink" Target="http://apps.microsoft.com/windows/cs-cz/app/ceske-penize/88831dcd-01e1-474b-be11-1003bae24c44" TargetMode="External"/><Relationship Id="rId4" Type="http://schemas.openxmlformats.org/officeDocument/2006/relationships/hyperlink" Target="http://www.vychovakobcanstvi.cz/" TargetMode="External"/><Relationship Id="rId9" Type="http://schemas.openxmlformats.org/officeDocument/2006/relationships/hyperlink" Target="http://apps.microsoft.com/windows/cs-cz/app/1dce51cb-48d4-4861-aaf9-83eef94c9ef5" TargetMode="External"/><Relationship Id="rId14" Type="http://schemas.openxmlformats.org/officeDocument/2006/relationships/hyperlink" Target="http://apps.microsoft.com/windows/cs-cz/app/ac6a1483-ab3c-4c99-84d3-b63910d3caf9" TargetMode="Externa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diktaty.cz/" TargetMode="External"/><Relationship Id="rId13" Type="http://schemas.openxmlformats.org/officeDocument/2006/relationships/hyperlink" Target="http://www.mathlearningcenter.org/web-apps/geoboard/" TargetMode="External"/><Relationship Id="rId18" Type="http://schemas.openxmlformats.org/officeDocument/2006/relationships/hyperlink" Target="http://www.skodahrou.cz/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://apps.microsoft.com/windows/cs-cz/app/8ba7315e-61cb-4d42-87c5-4f0ea0564682" TargetMode="External"/><Relationship Id="rId12" Type="http://schemas.openxmlformats.org/officeDocument/2006/relationships/hyperlink" Target="http://apps.microsoft.com/windows/cs-cz/app/animals-memory-game/0d478ea0-9da7-4afc-b708-9341a16ae678" TargetMode="External"/><Relationship Id="rId17" Type="http://schemas.openxmlformats.org/officeDocument/2006/relationships/hyperlink" Target="http://penize.nm.cz/venkov/hra-na-venkove/" TargetMode="External"/><Relationship Id="rId2" Type="http://schemas.openxmlformats.org/officeDocument/2006/relationships/image" Target="../media/image4.png"/><Relationship Id="rId16" Type="http://schemas.openxmlformats.org/officeDocument/2006/relationships/hyperlink" Target="http://www.mathnook.com/math/boatcoordinates.html" TargetMode="External"/><Relationship Id="rId20" Type="http://schemas.openxmlformats.org/officeDocument/2006/relationships/hyperlink" Target="http://pokusyprodeti.cz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itunes.apple.com/cz/app/abc-cestiny-1-vyjmenovana/id486187218?mt=8" TargetMode="External"/><Relationship Id="rId11" Type="http://schemas.openxmlformats.org/officeDocument/2006/relationships/hyperlink" Target="http://apps.microsoft.com/windows/cs-cz/app/0ef1e1d0-1d00-4fb9-9858-37eaa8d9bcba" TargetMode="External"/><Relationship Id="rId5" Type="http://schemas.openxmlformats.org/officeDocument/2006/relationships/hyperlink" Target="https://play.google.com/store/apps/details?id=cz.asista.metodik.abeceda" TargetMode="External"/><Relationship Id="rId15" Type="http://schemas.openxmlformats.org/officeDocument/2006/relationships/hyperlink" Target="https://play.google.com/store/apps/details?id=cz.techsophia.schoolreadiness" TargetMode="External"/><Relationship Id="rId10" Type="http://schemas.openxmlformats.org/officeDocument/2006/relationships/hyperlink" Target="http://apps.microsoft.com/windows/cs-cz/app/vyukove-karticky/6961f424-1b94-4ae3-88e6-ba16d50fec7c" TargetMode="External"/><Relationship Id="rId19" Type="http://schemas.openxmlformats.org/officeDocument/2006/relationships/hyperlink" Target="http://www.ekodomov.cz/fileadmin/3_Ekovychova/Odpady_utoci/odpady_utoci.swf" TargetMode="External"/><Relationship Id="rId4" Type="http://schemas.openxmlformats.org/officeDocument/2006/relationships/hyperlink" Target="https://www.brumik.cz/hrajeme-si/pohadky-a-rikadla/" TargetMode="External"/><Relationship Id="rId9" Type="http://schemas.openxmlformats.org/officeDocument/2006/relationships/hyperlink" Target="https://itunes.apple.com/cz/app/hravouka/id962258953?mt=8" TargetMode="External"/><Relationship Id="rId14" Type="http://schemas.openxmlformats.org/officeDocument/2006/relationships/hyperlink" Target="http://matematika.hrou.cz/" TargetMode="Externa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oxed.cz/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4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itveskole.cz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3.jpeg"/><Relationship Id="rId4" Type="http://schemas.openxmlformats.org/officeDocument/2006/relationships/hyperlink" Target="http://www.dumy.cz/" TargetMode="External"/><Relationship Id="rId9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325285" y="1070731"/>
            <a:ext cx="57888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UČÍME S TABLETEM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Obdélník 7">
            <a:hlinkClick r:id="rId2" action="ppaction://hlinksldjump"/>
          </p:cNvPr>
          <p:cNvSpPr/>
          <p:nvPr/>
        </p:nvSpPr>
        <p:spPr>
          <a:xfrm>
            <a:off x="1157578" y="2190705"/>
            <a:ext cx="2520000" cy="126000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>
            <a:hlinkClick r:id="rId3" action="ppaction://hlinksldjump"/>
          </p:cNvPr>
          <p:cNvSpPr/>
          <p:nvPr/>
        </p:nvSpPr>
        <p:spPr>
          <a:xfrm>
            <a:off x="1157578" y="3552799"/>
            <a:ext cx="2520000" cy="1260000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>
            <a:hlinkClick r:id="rId4" action="ppaction://hlinksldjump"/>
          </p:cNvPr>
          <p:cNvSpPr/>
          <p:nvPr/>
        </p:nvSpPr>
        <p:spPr>
          <a:xfrm>
            <a:off x="3779699" y="2166711"/>
            <a:ext cx="1260000" cy="1260000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>
            <a:hlinkClick r:id="rId5" action="ppaction://hlinksldjump"/>
          </p:cNvPr>
          <p:cNvSpPr/>
          <p:nvPr/>
        </p:nvSpPr>
        <p:spPr>
          <a:xfrm>
            <a:off x="5141820" y="2166711"/>
            <a:ext cx="1260000" cy="12600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Obdélník 12">
            <a:hlinkClick r:id="rId6" action="ppaction://hlinksldjump"/>
          </p:cNvPr>
          <p:cNvSpPr/>
          <p:nvPr/>
        </p:nvSpPr>
        <p:spPr>
          <a:xfrm>
            <a:off x="1157578" y="4960584"/>
            <a:ext cx="2520000" cy="12600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Obdélník 13">
            <a:hlinkClick r:id="rId7" action="ppaction://hlinksldjump"/>
          </p:cNvPr>
          <p:cNvSpPr/>
          <p:nvPr/>
        </p:nvSpPr>
        <p:spPr>
          <a:xfrm>
            <a:off x="3779699" y="3544362"/>
            <a:ext cx="1260000" cy="1260000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Obdélník 14">
            <a:hlinkClick r:id="rId8" action="ppaction://hlinksldjump"/>
          </p:cNvPr>
          <p:cNvSpPr/>
          <p:nvPr/>
        </p:nvSpPr>
        <p:spPr>
          <a:xfrm>
            <a:off x="3779699" y="4960584"/>
            <a:ext cx="1260000" cy="126000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>
            <a:hlinkClick r:id="rId9" action="ppaction://hlinksldjump"/>
          </p:cNvPr>
          <p:cNvSpPr/>
          <p:nvPr/>
        </p:nvSpPr>
        <p:spPr>
          <a:xfrm>
            <a:off x="5141820" y="3552799"/>
            <a:ext cx="1260000" cy="126000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>
            <a:hlinkClick r:id="rId10" action="ppaction://hlinksldjump"/>
          </p:cNvPr>
          <p:cNvSpPr/>
          <p:nvPr/>
        </p:nvSpPr>
        <p:spPr>
          <a:xfrm>
            <a:off x="5141820" y="4960584"/>
            <a:ext cx="1260000" cy="1260000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bdélník 21">
            <a:hlinkClick r:id="rId11" action="ppaction://hlinksldjump"/>
          </p:cNvPr>
          <p:cNvSpPr/>
          <p:nvPr/>
        </p:nvSpPr>
        <p:spPr>
          <a:xfrm>
            <a:off x="6854114" y="2166711"/>
            <a:ext cx="2520000" cy="126000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Obdélník 23">
            <a:hlinkClick r:id="rId12" action="ppaction://hlinksldjump"/>
          </p:cNvPr>
          <p:cNvSpPr/>
          <p:nvPr/>
        </p:nvSpPr>
        <p:spPr>
          <a:xfrm>
            <a:off x="6854114" y="3535339"/>
            <a:ext cx="1260000" cy="1260000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Obdélník 25">
            <a:hlinkClick r:id="rId13" action="ppaction://hlinksldjump"/>
          </p:cNvPr>
          <p:cNvSpPr/>
          <p:nvPr/>
        </p:nvSpPr>
        <p:spPr>
          <a:xfrm>
            <a:off x="6854114" y="4960584"/>
            <a:ext cx="2520000" cy="12600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Obdélník 30">
            <a:hlinkClick r:id="rId14"/>
          </p:cNvPr>
          <p:cNvSpPr/>
          <p:nvPr/>
        </p:nvSpPr>
        <p:spPr>
          <a:xfrm>
            <a:off x="8164503" y="4215823"/>
            <a:ext cx="1204840" cy="576000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" name="Obdélník 31">
            <a:hlinkClick r:id="rId3" action="ppaction://hlinksldjump"/>
          </p:cNvPr>
          <p:cNvSpPr/>
          <p:nvPr/>
        </p:nvSpPr>
        <p:spPr>
          <a:xfrm>
            <a:off x="1182457" y="3697308"/>
            <a:ext cx="25200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OVLÁDÁNÍ</a:t>
            </a:r>
          </a:p>
          <a:p>
            <a:r>
              <a:rPr lang="cs-CZ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TABLETU</a:t>
            </a:r>
            <a:endParaRPr lang="cs-CZ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4" name="Obdélník 33">
            <a:hlinkClick r:id="rId2" action="ppaction://hlinksldjump"/>
          </p:cNvPr>
          <p:cNvSpPr/>
          <p:nvPr/>
        </p:nvSpPr>
        <p:spPr>
          <a:xfrm>
            <a:off x="1157578" y="2503090"/>
            <a:ext cx="25200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 TABLETU</a:t>
            </a:r>
            <a:endParaRPr lang="cs-CZ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5" name="Obdélník 34">
            <a:hlinkClick r:id="rId11" action="ppaction://hlinksldjump"/>
          </p:cNvPr>
          <p:cNvSpPr/>
          <p:nvPr/>
        </p:nvSpPr>
        <p:spPr>
          <a:xfrm>
            <a:off x="6854114" y="2313762"/>
            <a:ext cx="25200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INTERAKTIVITA </a:t>
            </a:r>
            <a:r>
              <a:rPr lang="cs-CZ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VE </a:t>
            </a:r>
            <a:r>
              <a:rPr lang="cs-CZ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VÝUCE</a:t>
            </a:r>
            <a:endParaRPr lang="cs-CZ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6" name="Obdélník 35">
            <a:hlinkClick r:id="rId4" action="ppaction://hlinksldjump"/>
          </p:cNvPr>
          <p:cNvSpPr/>
          <p:nvPr/>
        </p:nvSpPr>
        <p:spPr>
          <a:xfrm>
            <a:off x="3779699" y="2466762"/>
            <a:ext cx="107874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ČESKÝ </a:t>
            </a:r>
          </a:p>
          <a:p>
            <a:r>
              <a:rPr lang="cs-CZ" sz="2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JAZYK</a:t>
            </a:r>
            <a:endParaRPr lang="cs-CZ" sz="2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7" name="Obdélník 36">
            <a:hlinkClick r:id="rId5" action="ppaction://hlinksldjump"/>
          </p:cNvPr>
          <p:cNvSpPr/>
          <p:nvPr/>
        </p:nvSpPr>
        <p:spPr>
          <a:xfrm>
            <a:off x="5141820" y="2442768"/>
            <a:ext cx="107874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CIZÍ  </a:t>
            </a:r>
          </a:p>
          <a:p>
            <a:r>
              <a:rPr lang="cs-CZ" sz="2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JAZYKY</a:t>
            </a:r>
            <a:endParaRPr lang="cs-CZ" sz="2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8" name="Obdélník 37">
            <a:hlinkClick r:id="rId7" action="ppaction://hlinksldjump"/>
          </p:cNvPr>
          <p:cNvSpPr/>
          <p:nvPr/>
        </p:nvSpPr>
        <p:spPr>
          <a:xfrm>
            <a:off x="3778115" y="3672929"/>
            <a:ext cx="135941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FYZIKA</a:t>
            </a:r>
          </a:p>
          <a:p>
            <a:r>
              <a:rPr lang="cs-CZ" sz="2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CHEMIE</a:t>
            </a:r>
          </a:p>
          <a:p>
            <a:r>
              <a:rPr lang="cs-CZ" sz="2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BIOLOGIE</a:t>
            </a:r>
            <a:endParaRPr lang="cs-CZ" sz="2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9" name="Obdélník 38">
            <a:hlinkClick r:id="rId9" action="ppaction://hlinksldjump"/>
          </p:cNvPr>
          <p:cNvSpPr/>
          <p:nvPr/>
        </p:nvSpPr>
        <p:spPr>
          <a:xfrm>
            <a:off x="5124974" y="3789348"/>
            <a:ext cx="126032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DĚJEPIS</a:t>
            </a:r>
          </a:p>
          <a:p>
            <a:r>
              <a:rPr lang="cs-CZ" sz="2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ZEMĚPIS</a:t>
            </a:r>
            <a:endParaRPr lang="cs-CZ" sz="2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0" name="Obdélník 39">
            <a:hlinkClick r:id="rId8" action="ppaction://hlinksldjump"/>
          </p:cNvPr>
          <p:cNvSpPr/>
          <p:nvPr/>
        </p:nvSpPr>
        <p:spPr>
          <a:xfrm>
            <a:off x="3742226" y="5210867"/>
            <a:ext cx="175089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MATEMA-</a:t>
            </a:r>
          </a:p>
          <a:p>
            <a:r>
              <a:rPr lang="cs-CZ" sz="2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TIKA</a:t>
            </a:r>
            <a:endParaRPr lang="cs-CZ" sz="2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1" name="Obdélník 40">
            <a:hlinkClick r:id="rId10" action="ppaction://hlinksldjump"/>
          </p:cNvPr>
          <p:cNvSpPr/>
          <p:nvPr/>
        </p:nvSpPr>
        <p:spPr>
          <a:xfrm>
            <a:off x="5124974" y="5332383"/>
            <a:ext cx="175089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VÝCHOVY</a:t>
            </a:r>
            <a:endParaRPr lang="cs-CZ" sz="2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2" name="Obdélník 41">
            <a:hlinkClick r:id="rId12" action="ppaction://hlinksldjump"/>
          </p:cNvPr>
          <p:cNvSpPr/>
          <p:nvPr/>
        </p:nvSpPr>
        <p:spPr>
          <a:xfrm>
            <a:off x="6854114" y="3943236"/>
            <a:ext cx="175089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1. STUPEŇ</a:t>
            </a:r>
            <a:endParaRPr lang="cs-CZ" sz="2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3" name="Obdélník 42">
            <a:hlinkClick r:id="rId13" action="ppaction://hlinksldjump"/>
          </p:cNvPr>
          <p:cNvSpPr/>
          <p:nvPr/>
        </p:nvSpPr>
        <p:spPr>
          <a:xfrm>
            <a:off x="6875866" y="5270828"/>
            <a:ext cx="25200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SDÍLENÍ</a:t>
            </a:r>
            <a:endParaRPr lang="cs-CZ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6" name="Obrázek 45">
            <a:hlinkClick r:id="rId15"/>
          </p:cNvPr>
          <p:cNvPicPr>
            <a:picLocks/>
          </p:cNvPicPr>
          <p:nvPr/>
        </p:nvPicPr>
        <p:blipFill>
          <a:blip r:embed="rId16"/>
          <a:stretch>
            <a:fillRect/>
          </a:stretch>
        </p:blipFill>
        <p:spPr>
          <a:xfrm>
            <a:off x="8164503" y="3546608"/>
            <a:ext cx="576000" cy="576000"/>
          </a:xfrm>
          <a:prstGeom prst="rect">
            <a:avLst/>
          </a:prstGeom>
        </p:spPr>
      </p:pic>
      <p:pic>
        <p:nvPicPr>
          <p:cNvPr id="1028" name="Picture 4" descr="http://www.boxed.cz/static/images/logo2.gif">
            <a:hlinkClick r:id="rId14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4909" y="4360734"/>
            <a:ext cx="1130570" cy="262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microsoft.com/cs-cz/server-cloud/Images/shared/page-sharing-thumbnail.jpg">
            <a:hlinkClick r:id="rId18"/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3343" y="3544362"/>
            <a:ext cx="576000" cy="5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Obdélník 49">
            <a:hlinkClick r:id="rId6" action="ppaction://hlinksldjump"/>
          </p:cNvPr>
          <p:cNvSpPr/>
          <p:nvPr/>
        </p:nvSpPr>
        <p:spPr>
          <a:xfrm>
            <a:off x="1146702" y="5302691"/>
            <a:ext cx="25200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APLIKACE</a:t>
            </a:r>
            <a:endParaRPr lang="cs-CZ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14" descr="http://manualdfsort.tk/derecha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Obrázek 54"/>
          <p:cNvPicPr>
            <a:picLocks/>
          </p:cNvPicPr>
          <p:nvPr/>
        </p:nvPicPr>
        <p:blipFill rotWithShape="1">
          <a:blip r:embed="rId21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9768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779589" y="1070731"/>
            <a:ext cx="28802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ÚVODEM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1036926" y="1994069"/>
            <a:ext cx="8569782" cy="40934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Milí</a:t>
            </a:r>
            <a:r>
              <a:rPr lang="cs-CZ" sz="2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pedagogové,</a:t>
            </a:r>
          </a:p>
          <a:p>
            <a:endParaRPr lang="cs-CZ" sz="2000" b="1" cap="none" spc="0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cs-CZ" sz="2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vítáme Vás u inspirativního materiálu, který je určen všem čtenářům, kteří chtějí zdokonalit své odborné znalosti a dovednosti v oblasti práce s </a:t>
            </a:r>
            <a:r>
              <a:rPr lang="cs-CZ" sz="20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tabletem</a:t>
            </a:r>
            <a:r>
              <a:rPr lang="cs-CZ" sz="2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ve vzdělávání.</a:t>
            </a:r>
          </a:p>
          <a:p>
            <a:endParaRPr lang="cs-CZ" sz="2000" b="1" cap="none" spc="0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cs-CZ" sz="2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Cílem je naučit Vás nejen ovládat mobilní dotyková zařízení, ale především je inovativně implementovat do vzdělávacího procesu tak, aby žák byl ve výuce i vlastním procesu učení aktivní a tvůrčí. </a:t>
            </a:r>
          </a:p>
          <a:p>
            <a:endParaRPr lang="cs-CZ" sz="2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cs-CZ" sz="2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</a:t>
            </a:r>
            <a:r>
              <a:rPr lang="cs-CZ" sz="2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ateriál je vytvořen interaktivně s použitím odkazů, čímž čtenáři nabízí jednoduchou orientaci a možnost postupného seznamování s používáním tabletu v různých vyučovacích předmětech. </a:t>
            </a:r>
          </a:p>
        </p:txBody>
      </p:sp>
      <p:pic>
        <p:nvPicPr>
          <p:cNvPr id="44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Obrázek 46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924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553186" y="1070731"/>
            <a:ext cx="33330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 TABLETU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57578" y="2132085"/>
            <a:ext cx="3599999" cy="1908000"/>
          </a:xfrm>
          <a:prstGeom prst="rect">
            <a:avLst/>
          </a:prstGeom>
          <a:solidFill>
            <a:schemeClr val="accent4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1157577" y="2137710"/>
            <a:ext cx="3600000" cy="19080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000" dirty="0" smtClean="0"/>
              <a:t>Nejen tablety ale obecně mobilní dotyková zařízení jako jsou chytré telefony, notebooky s dotykovým displejem apod. lze efektivně zařadit do vyučovacího procesu.</a:t>
            </a:r>
          </a:p>
        </p:txBody>
      </p:sp>
      <p:sp>
        <p:nvSpPr>
          <p:cNvPr id="6" name="Obdélník 5"/>
          <p:cNvSpPr/>
          <p:nvPr/>
        </p:nvSpPr>
        <p:spPr>
          <a:xfrm>
            <a:off x="1157577" y="4098705"/>
            <a:ext cx="3600000" cy="2046024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Při výběru vhodného typu zařízení je třeba brát v úvahu podmínky konkrétní školy </a:t>
            </a: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i </a:t>
            </a:r>
            <a:r>
              <a:rPr lang="cs-CZ" dirty="0" smtClean="0">
                <a:solidFill>
                  <a:schemeClr val="tx1"/>
                </a:solidFill>
              </a:rPr>
              <a:t>s ohledem na integraci zařízení do stávající infrastruktury školy (</a:t>
            </a:r>
            <a:r>
              <a:rPr lang="cs-CZ" dirty="0" smtClean="0">
                <a:solidFill>
                  <a:schemeClr val="tx1"/>
                </a:solidFill>
                <a:hlinkClick r:id="rId2" action="ppaction://hlinksldjump"/>
              </a:rPr>
              <a:t>operační systém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smtClean="0">
                <a:solidFill>
                  <a:schemeClr val="tx1"/>
                </a:solidFill>
                <a:hlinkClick r:id="rId3" action="ppaction://hlinksldjump"/>
              </a:rPr>
              <a:t>příslušenství</a:t>
            </a:r>
            <a:r>
              <a:rPr lang="cs-CZ" dirty="0" smtClean="0">
                <a:solidFill>
                  <a:schemeClr val="tx1"/>
                </a:solidFill>
              </a:rPr>
              <a:t>).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2050" name="Picture 2" descr="Aspire Switch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164" y="380756"/>
            <a:ext cx="3717949" cy="371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png.clipart.me/graphics/thumbs/130/isolated-globe-earth-icon-on-white-background_130699634.jpg">
            <a:hlinkClick r:id="rId5"/>
          </p:cNvPr>
          <p:cNvPicPr>
            <a:picLocks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8" t="9438" r="9996" b="14057"/>
          <a:stretch/>
        </p:blipFill>
        <p:spPr bwMode="auto">
          <a:xfrm>
            <a:off x="8546113" y="3308920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Obdélník 21"/>
          <p:cNvSpPr/>
          <p:nvPr/>
        </p:nvSpPr>
        <p:spPr>
          <a:xfrm>
            <a:off x="7045936" y="4098705"/>
            <a:ext cx="2406535" cy="2073702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Další články:</a:t>
            </a:r>
          </a:p>
          <a:p>
            <a:r>
              <a:rPr lang="cs-CZ" sz="2000" dirty="0" smtClean="0">
                <a:solidFill>
                  <a:schemeClr val="tx1"/>
                </a:solidFill>
                <a:hlinkClick r:id="rId8"/>
              </a:rPr>
              <a:t>Tablety ve výuce</a:t>
            </a:r>
            <a:endParaRPr lang="cs-CZ" sz="2000" dirty="0" smtClean="0">
              <a:solidFill>
                <a:schemeClr val="tx1"/>
              </a:solidFill>
            </a:endParaRPr>
          </a:p>
          <a:p>
            <a:r>
              <a:rPr lang="cs-CZ" sz="2000" dirty="0" smtClean="0">
                <a:solidFill>
                  <a:schemeClr val="tx1"/>
                </a:solidFill>
                <a:hlinkClick r:id="rId9"/>
              </a:rPr>
              <a:t>Žáci preferují tablety</a:t>
            </a:r>
            <a:endParaRPr lang="cs-CZ" sz="2000" dirty="0" smtClean="0">
              <a:solidFill>
                <a:schemeClr val="tx1"/>
              </a:solidFill>
            </a:endParaRPr>
          </a:p>
          <a:p>
            <a:r>
              <a:rPr lang="cs-CZ" sz="2000" dirty="0" smtClean="0">
                <a:solidFill>
                  <a:schemeClr val="tx1"/>
                </a:solidFill>
                <a:hlinkClick r:id="rId10"/>
              </a:rPr>
              <a:t>Tablet jako zařízení podporující individuální tempo žáka ve výuce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949579" y="4098706"/>
            <a:ext cx="1908000" cy="2073702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BYOD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= zkratka, která v překladu znamená „přines si své vlastní zařízení“.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4" name="Obrázek 2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11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59755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241835" y="1070731"/>
            <a:ext cx="59557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OPERAČNÍ SYSTÉMY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57578" y="2190705"/>
            <a:ext cx="3599999" cy="3981702"/>
          </a:xfrm>
          <a:prstGeom prst="rect">
            <a:avLst/>
          </a:prstGeom>
          <a:solidFill>
            <a:schemeClr val="accent4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1157577" y="2190705"/>
            <a:ext cx="3600000" cy="4093428"/>
          </a:xfrm>
          <a:prstGeom prst="rect">
            <a:avLst/>
          </a:prstGeom>
          <a:solidFill>
            <a:schemeClr val="accent2"/>
          </a:solidFill>
        </p:spPr>
        <p:txBody>
          <a:bodyPr wrap="square" lIns="91440" tIns="45720" rIns="91440" bIns="45720">
            <a:spAutoFit/>
          </a:bodyPr>
          <a:lstStyle/>
          <a:p>
            <a:r>
              <a:rPr lang="cs-CZ" sz="2000" dirty="0" smtClean="0"/>
              <a:t>V současné době se v českém vzdělávání využívají tři operační systémy: </a:t>
            </a:r>
            <a:r>
              <a:rPr lang="cs-CZ" sz="2000" dirty="0" err="1" smtClean="0"/>
              <a:t>iOS</a:t>
            </a:r>
            <a:r>
              <a:rPr lang="cs-CZ" sz="2000" dirty="0" smtClean="0"/>
              <a:t>, Android a </a:t>
            </a:r>
            <a:r>
              <a:rPr lang="cs-CZ" sz="2000" dirty="0" smtClean="0">
                <a:hlinkClick r:id="rId2" action="ppaction://hlinksldjump"/>
              </a:rPr>
              <a:t>Windows</a:t>
            </a:r>
            <a:r>
              <a:rPr lang="cs-CZ" sz="2000" dirty="0" smtClean="0"/>
              <a:t>. Každý systém je od jiného výrobce a má svá</a:t>
            </a:r>
          </a:p>
          <a:p>
            <a:r>
              <a:rPr lang="cs-CZ" sz="2000" dirty="0" smtClean="0"/>
              <a:t>specifika. Vzhledem k vysoké kompatibilitě s dalším vybavením (tiskárny, skenery atd.) a možnosti využívání stejného systému jak na stolním počítači, tak na tabletu je</a:t>
            </a:r>
          </a:p>
          <a:p>
            <a:r>
              <a:rPr lang="cs-CZ" sz="2000" dirty="0" smtClean="0"/>
              <a:t>v českém školním prostředí nejčastěji preferován </a:t>
            </a:r>
            <a:r>
              <a:rPr lang="cs-CZ" sz="2000" dirty="0" smtClean="0">
                <a:hlinkClick r:id="rId2" action="ppaction://hlinksldjump"/>
              </a:rPr>
              <a:t>Windows</a:t>
            </a:r>
            <a:r>
              <a:rPr lang="cs-CZ" sz="2000" dirty="0" smtClean="0"/>
              <a:t>.</a:t>
            </a: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Obdélník 22"/>
          <p:cNvSpPr/>
          <p:nvPr/>
        </p:nvSpPr>
        <p:spPr>
          <a:xfrm>
            <a:off x="4949579" y="3835427"/>
            <a:ext cx="4004358" cy="2448706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METRO 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= systém aktivních dlaždic na hlavní ploše, které slouží nejen jako zástupce pro aplikace, ale mohou také obsahovat proměnlivé, pravidelně aktualizované informace a mohou být na hlavní obrazovce libovolně rozmístěny.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" name="Obrázek 1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4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122" name="Picture 2" descr="http://fotos.subefotos.com/ade46bac26c7661ff5ca7ce7603429b8o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85"/>
          <a:stretch/>
        </p:blipFill>
        <p:spPr bwMode="auto">
          <a:xfrm>
            <a:off x="4949579" y="2190705"/>
            <a:ext cx="3632560" cy="85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://png.clipart.me/graphics/thumbs/130/isolated-globe-earth-icon-on-white-background_130699634.jpg">
            <a:hlinkClick r:id="rId6"/>
          </p:cNvPr>
          <p:cNvPicPr>
            <a:picLocks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8" t="9438" r="9996" b="14057"/>
          <a:stretch/>
        </p:blipFill>
        <p:spPr bwMode="auto">
          <a:xfrm>
            <a:off x="8449937" y="2747614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552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186664" y="1070731"/>
            <a:ext cx="60660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VÝHODY WINDOWS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57578" y="2190705"/>
            <a:ext cx="5882199" cy="1257575"/>
          </a:xfrm>
          <a:prstGeom prst="rect">
            <a:avLst/>
          </a:prstGeom>
          <a:solidFill>
            <a:schemeClr val="accent4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ZNÁMÉ PROSTŘEDÍ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ZNÁMÉ APLIKACE </a:t>
            </a:r>
            <a:r>
              <a:rPr lang="cs-CZ" dirty="0" smtClean="0">
                <a:solidFill>
                  <a:schemeClr val="tx1"/>
                </a:solidFill>
              </a:rPr>
              <a:t>- Excel, Word, </a:t>
            </a:r>
            <a:r>
              <a:rPr lang="cs-CZ" dirty="0" smtClean="0">
                <a:solidFill>
                  <a:schemeClr val="tx1"/>
                </a:solidFill>
              </a:rPr>
              <a:t>PowerPoint </a:t>
            </a:r>
            <a:r>
              <a:rPr lang="cs-CZ" dirty="0" smtClean="0">
                <a:solidFill>
                  <a:schemeClr val="tx1"/>
                </a:solidFill>
              </a:rPr>
              <a:t>atd.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CLOUDOVÉ ŘEŠENÍ OFFICE 365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Obdélník 11"/>
          <p:cNvSpPr/>
          <p:nvPr/>
        </p:nvSpPr>
        <p:spPr>
          <a:xfrm>
            <a:off x="7149946" y="2190705"/>
            <a:ext cx="2101446" cy="1257575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/>
                </a:solidFill>
              </a:rPr>
              <a:t>S</a:t>
            </a:r>
            <a:r>
              <a:rPr lang="cs-CZ" dirty="0" smtClean="0">
                <a:solidFill>
                  <a:schemeClr val="tx1"/>
                </a:solidFill>
              </a:rPr>
              <a:t>lužba Office 365 je pro školy zdarma.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3892" y="3559333"/>
            <a:ext cx="2857500" cy="1600200"/>
          </a:xfrm>
          <a:prstGeom prst="rect">
            <a:avLst/>
          </a:prstGeom>
        </p:spPr>
      </p:pic>
      <p:pic>
        <p:nvPicPr>
          <p:cNvPr id="15" name="Picture 4" descr="http://png.clipart.me/graphics/thumbs/130/isolated-globe-earth-icon-on-white-background_130699634.jpg">
            <a:hlinkClick r:id="rId5"/>
          </p:cNvPr>
          <p:cNvPicPr>
            <a:picLocks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8" t="9438" r="9996" b="14057"/>
          <a:stretch/>
        </p:blipFill>
        <p:spPr bwMode="auto">
          <a:xfrm>
            <a:off x="8563547" y="2803333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bdélník 16"/>
          <p:cNvSpPr/>
          <p:nvPr/>
        </p:nvSpPr>
        <p:spPr>
          <a:xfrm>
            <a:off x="1157578" y="3559333"/>
            <a:ext cx="5111020" cy="1600200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Office 365 nabízí učiteli široké využití. </a:t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Z běžných funkcí se jedná o </a:t>
            </a:r>
            <a:r>
              <a:rPr lang="cs-CZ" b="1" dirty="0" smtClean="0">
                <a:solidFill>
                  <a:schemeClr val="tx1"/>
                </a:solidFill>
              </a:rPr>
              <a:t>Poštu</a:t>
            </a:r>
            <a:r>
              <a:rPr lang="cs-CZ" dirty="0" smtClean="0">
                <a:solidFill>
                  <a:schemeClr val="tx1"/>
                </a:solidFill>
              </a:rPr>
              <a:t> - e-mailovou schránku pro každého uživatele a </a:t>
            </a:r>
            <a:r>
              <a:rPr lang="cs-CZ" b="1" dirty="0" smtClean="0">
                <a:solidFill>
                  <a:schemeClr val="tx1"/>
                </a:solidFill>
              </a:rPr>
              <a:t>Kalendář</a:t>
            </a:r>
            <a:r>
              <a:rPr lang="cs-CZ" dirty="0" smtClean="0">
                <a:solidFill>
                  <a:schemeClr val="tx1"/>
                </a:solidFill>
              </a:rPr>
              <a:t>, který umožňuje individuální, ale i společné plánování času, událostí i on-line schůzek. 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1152827" y="5270586"/>
            <a:ext cx="5523395" cy="1225821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Každý uživatel má také k dispozici takzvané online aplikace Office – Word, Excel, PowerPoint – běžně používané nástroje, k jejichž použití není potřeba instalace ani licence.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797407" y="5270586"/>
            <a:ext cx="2453985" cy="1225821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Další funkce Office 365: </a:t>
            </a:r>
            <a:r>
              <a:rPr lang="cs-CZ" dirty="0" smtClean="0">
                <a:solidFill>
                  <a:schemeClr val="tx1"/>
                </a:solidFill>
                <a:hlinkClick r:id="rId7" action="ppaction://hlinksldjump"/>
              </a:rPr>
              <a:t>OneNote, </a:t>
            </a:r>
            <a:r>
              <a:rPr lang="cs-CZ" dirty="0" err="1" smtClean="0">
                <a:solidFill>
                  <a:schemeClr val="tx1"/>
                </a:solidFill>
                <a:hlinkClick r:id="rId7" action="ppaction://hlinksldjump"/>
              </a:rPr>
              <a:t>OneDrive</a:t>
            </a:r>
            <a:r>
              <a:rPr lang="cs-CZ" dirty="0" smtClean="0">
                <a:solidFill>
                  <a:schemeClr val="tx1"/>
                </a:solidFill>
                <a:hlinkClick r:id="rId7" action="ppaction://hlinksldjump"/>
              </a:rPr>
              <a:t>, Weby</a:t>
            </a:r>
            <a:r>
              <a:rPr lang="cs-CZ" dirty="0" smtClean="0">
                <a:solidFill>
                  <a:schemeClr val="tx1"/>
                </a:solidFill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89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525974" y="1070731"/>
            <a:ext cx="33874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OFFICE 365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57578" y="2190705"/>
            <a:ext cx="2665275" cy="1257575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err="1" smtClean="0">
                <a:solidFill>
                  <a:schemeClr val="tx1"/>
                </a:solidFill>
              </a:rPr>
              <a:t>OneDrive</a:t>
            </a:r>
            <a:r>
              <a:rPr lang="cs-CZ" dirty="0" smtClean="0">
                <a:solidFill>
                  <a:schemeClr val="tx1"/>
                </a:solidFill>
              </a:rPr>
              <a:t> – neomezené </a:t>
            </a:r>
            <a:r>
              <a:rPr lang="cs-CZ" dirty="0" err="1" smtClean="0">
                <a:solidFill>
                  <a:schemeClr val="tx1"/>
                </a:solidFill>
              </a:rPr>
              <a:t>cloudové</a:t>
            </a:r>
            <a:r>
              <a:rPr lang="cs-CZ" dirty="0" smtClean="0">
                <a:solidFill>
                  <a:schemeClr val="tx1"/>
                </a:solidFill>
              </a:rPr>
              <a:t> uložiště pro ukládání a sdílení dokumentů. 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Obdélník 16"/>
          <p:cNvSpPr/>
          <p:nvPr/>
        </p:nvSpPr>
        <p:spPr>
          <a:xfrm>
            <a:off x="1157578" y="3559333"/>
            <a:ext cx="4314122" cy="160020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OneNote</a:t>
            </a:r>
            <a:r>
              <a:rPr lang="cs-CZ" dirty="0" smtClean="0">
                <a:solidFill>
                  <a:schemeClr val="tx1"/>
                </a:solidFill>
              </a:rPr>
              <a:t> – digitální poznámkový blok, vynikající nástroj pro učitele i žáky, který umožňuje ukládání různých forem poznámek – textů, obrázků, nahrávek apod. Zcela zdarma je ke stažení </a:t>
            </a:r>
            <a:r>
              <a:rPr lang="cs-CZ" dirty="0" smtClean="0">
                <a:solidFill>
                  <a:schemeClr val="tx1"/>
                </a:solidFill>
                <a:hlinkClick r:id="rId4"/>
              </a:rPr>
              <a:t>zde</a:t>
            </a:r>
            <a:r>
              <a:rPr lang="cs-CZ" dirty="0" smtClean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1026" name="Picture 2" descr="http://a5.mzstatic.com/us/r30/Purple1/v4/f2/d7/49/f2d7496c-c549-bd61-526c-264476adf00a/icon175x17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4876" y="5270586"/>
            <a:ext cx="1206824" cy="120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corporateict.cz/images/11/onedrive-logo.png"/>
          <p:cNvPicPr>
            <a:picLocks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67" r="18241"/>
          <a:stretch/>
        </p:blipFill>
        <p:spPr bwMode="auto">
          <a:xfrm>
            <a:off x="3923700" y="2188280"/>
            <a:ext cx="1548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Obdélník 15"/>
          <p:cNvSpPr/>
          <p:nvPr/>
        </p:nvSpPr>
        <p:spPr>
          <a:xfrm>
            <a:off x="1157577" y="5270586"/>
            <a:ext cx="2995782" cy="1181936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Další články:</a:t>
            </a:r>
          </a:p>
          <a:p>
            <a:r>
              <a:rPr lang="cs-CZ" sz="2000" dirty="0" smtClean="0">
                <a:solidFill>
                  <a:schemeClr val="tx1"/>
                </a:solidFill>
                <a:hlinkClick r:id="rId7"/>
              </a:rPr>
              <a:t>Využití Office 365 ve škole</a:t>
            </a:r>
            <a:endParaRPr lang="cs-CZ" sz="2000" dirty="0" smtClean="0">
              <a:solidFill>
                <a:schemeClr val="tx1"/>
              </a:solidFill>
              <a:hlinkClick r:id="rId8"/>
            </a:endParaRPr>
          </a:p>
          <a:p>
            <a:r>
              <a:rPr lang="cs-CZ" sz="2000" dirty="0" smtClean="0">
                <a:solidFill>
                  <a:schemeClr val="tx1"/>
                </a:solidFill>
                <a:hlinkClick r:id="rId8"/>
              </a:rPr>
              <a:t>OneNote zdarma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889501" y="2188280"/>
            <a:ext cx="3398122" cy="4264242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>
                <a:solidFill>
                  <a:schemeClr val="tx1"/>
                </a:solidFill>
              </a:rPr>
              <a:t>Weby</a:t>
            </a:r>
            <a:r>
              <a:rPr lang="cs-CZ" dirty="0">
                <a:solidFill>
                  <a:schemeClr val="tx1"/>
                </a:solidFill>
              </a:rPr>
              <a:t> – přinášejí </a:t>
            </a:r>
            <a:r>
              <a:rPr lang="cs-CZ" dirty="0" smtClean="0">
                <a:solidFill>
                  <a:schemeClr val="tx1"/>
                </a:solidFill>
              </a:rPr>
              <a:t>prostřednictvím </a:t>
            </a:r>
            <a:r>
              <a:rPr lang="cs-CZ" dirty="0">
                <a:solidFill>
                  <a:schemeClr val="tx1"/>
                </a:solidFill>
              </a:rPr>
              <a:t>osvědčené </a:t>
            </a:r>
            <a:r>
              <a:rPr lang="cs-CZ" dirty="0" smtClean="0">
                <a:solidFill>
                  <a:schemeClr val="tx1"/>
                </a:solidFill>
              </a:rPr>
              <a:t>technologie SharePoint </a:t>
            </a:r>
            <a:r>
              <a:rPr lang="cs-CZ" dirty="0">
                <a:solidFill>
                  <a:schemeClr val="tx1"/>
                </a:solidFill>
              </a:rPr>
              <a:t>Online možnost vybudování </a:t>
            </a:r>
            <a:r>
              <a:rPr lang="cs-CZ" dirty="0" smtClean="0">
                <a:solidFill>
                  <a:schemeClr val="tx1"/>
                </a:solidFill>
              </a:rPr>
              <a:t>nejenom veřejného </a:t>
            </a:r>
            <a:r>
              <a:rPr lang="cs-CZ" dirty="0">
                <a:solidFill>
                  <a:schemeClr val="tx1"/>
                </a:solidFill>
              </a:rPr>
              <a:t>školního webu, ale zejména neomezeného </a:t>
            </a:r>
            <a:r>
              <a:rPr lang="cs-CZ" dirty="0" smtClean="0">
                <a:solidFill>
                  <a:schemeClr val="tx1"/>
                </a:solidFill>
              </a:rPr>
              <a:t>množství </a:t>
            </a:r>
            <a:r>
              <a:rPr lang="cs-CZ" dirty="0">
                <a:solidFill>
                  <a:schemeClr val="tx1"/>
                </a:solidFill>
              </a:rPr>
              <a:t>neveřejných webů (Intranetu) od např</a:t>
            </a:r>
            <a:r>
              <a:rPr lang="cs-CZ" dirty="0" smtClean="0">
                <a:solidFill>
                  <a:schemeClr val="tx1"/>
                </a:solidFill>
              </a:rPr>
              <a:t>. společné </a:t>
            </a:r>
            <a:r>
              <a:rPr lang="cs-CZ" dirty="0">
                <a:solidFill>
                  <a:schemeClr val="tx1"/>
                </a:solidFill>
              </a:rPr>
              <a:t>„</a:t>
            </a:r>
            <a:r>
              <a:rPr lang="cs-CZ" dirty="0">
                <a:solidFill>
                  <a:schemeClr val="tx1"/>
                </a:solidFill>
                <a:hlinkClick r:id="rId9"/>
              </a:rPr>
              <a:t>Elektronické školní </a:t>
            </a:r>
            <a:r>
              <a:rPr lang="cs-CZ" dirty="0" smtClean="0">
                <a:solidFill>
                  <a:schemeClr val="tx1"/>
                </a:solidFill>
                <a:hlinkClick r:id="rId9"/>
              </a:rPr>
              <a:t>nástěnky</a:t>
            </a:r>
            <a:r>
              <a:rPr lang="cs-CZ" dirty="0">
                <a:solidFill>
                  <a:schemeClr val="tx1"/>
                </a:solidFill>
              </a:rPr>
              <a:t>“, přes různé </a:t>
            </a:r>
            <a:r>
              <a:rPr lang="cs-CZ" dirty="0" smtClean="0">
                <a:solidFill>
                  <a:schemeClr val="tx1"/>
                </a:solidFill>
              </a:rPr>
              <a:t>dílčí projektové </a:t>
            </a:r>
            <a:r>
              <a:rPr lang="cs-CZ" dirty="0">
                <a:solidFill>
                  <a:schemeClr val="tx1"/>
                </a:solidFill>
              </a:rPr>
              <a:t>weby, weby jednotlivých tříd, </a:t>
            </a:r>
            <a:r>
              <a:rPr lang="cs-CZ" dirty="0" smtClean="0">
                <a:solidFill>
                  <a:schemeClr val="tx1"/>
                </a:solidFill>
              </a:rPr>
              <a:t>osobní informační </a:t>
            </a:r>
            <a:r>
              <a:rPr lang="cs-CZ" dirty="0">
                <a:solidFill>
                  <a:schemeClr val="tx1"/>
                </a:solidFill>
              </a:rPr>
              <a:t>stránky učitelů apod.</a:t>
            </a: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9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365049" y="1070731"/>
            <a:ext cx="17093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ÚČTY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57579" y="2190705"/>
            <a:ext cx="2520000" cy="4155011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>
                <a:solidFill>
                  <a:schemeClr val="tx1"/>
                </a:solidFill>
              </a:rPr>
              <a:t>Místní účet </a:t>
            </a:r>
            <a:r>
              <a:rPr lang="cs-CZ" b="1" dirty="0" smtClean="0">
                <a:solidFill>
                  <a:schemeClr val="tx1"/>
                </a:solidFill>
              </a:rPr>
              <a:t>Windows </a:t>
            </a:r>
            <a:r>
              <a:rPr lang="cs-CZ" dirty="0">
                <a:solidFill>
                  <a:schemeClr val="tx1"/>
                </a:solidFill>
              </a:rPr>
              <a:t>Jedná se o nejběžnější účet, </a:t>
            </a:r>
            <a:r>
              <a:rPr lang="cs-CZ" dirty="0" smtClean="0">
                <a:solidFill>
                  <a:schemeClr val="tx1"/>
                </a:solidFill>
              </a:rPr>
              <a:t>který slouží </a:t>
            </a:r>
            <a:r>
              <a:rPr lang="cs-CZ" dirty="0">
                <a:solidFill>
                  <a:schemeClr val="tx1"/>
                </a:solidFill>
              </a:rPr>
              <a:t>jako základní pro přístup do operačního systému </a:t>
            </a:r>
            <a:r>
              <a:rPr lang="cs-CZ" dirty="0" smtClean="0">
                <a:solidFill>
                  <a:schemeClr val="tx1"/>
                </a:solidFill>
              </a:rPr>
              <a:t>Windows</a:t>
            </a:r>
            <a:r>
              <a:rPr lang="cs-CZ" dirty="0">
                <a:solidFill>
                  <a:schemeClr val="tx1"/>
                </a:solidFill>
              </a:rPr>
              <a:t>. </a:t>
            </a:r>
            <a:r>
              <a:rPr lang="cs-CZ" dirty="0" smtClean="0">
                <a:solidFill>
                  <a:schemeClr val="tx1"/>
                </a:solidFill>
              </a:rPr>
              <a:t>Na </a:t>
            </a:r>
            <a:r>
              <a:rPr lang="cs-CZ" dirty="0" smtClean="0">
                <a:solidFill>
                  <a:schemeClr val="tx1"/>
                </a:solidFill>
              </a:rPr>
              <a:t>jednotlivých </a:t>
            </a:r>
            <a:r>
              <a:rPr lang="cs-CZ" dirty="0">
                <a:solidFill>
                  <a:schemeClr val="tx1"/>
                </a:solidFill>
              </a:rPr>
              <a:t>počítačích může být nastaveno více těchto účtů s různými </a:t>
            </a:r>
            <a:r>
              <a:rPr lang="cs-CZ" dirty="0" smtClean="0">
                <a:solidFill>
                  <a:schemeClr val="tx1"/>
                </a:solidFill>
              </a:rPr>
              <a:t>oprávněními: správce, uživatel, host. 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8" name="Obdélník 17"/>
          <p:cNvSpPr/>
          <p:nvPr/>
        </p:nvSpPr>
        <p:spPr>
          <a:xfrm>
            <a:off x="3748160" y="2190705"/>
            <a:ext cx="2520000" cy="4155011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>
                <a:solidFill>
                  <a:schemeClr val="tx1"/>
                </a:solidFill>
              </a:rPr>
              <a:t>Účet Microsoft </a:t>
            </a:r>
            <a:endParaRPr lang="cs-CZ" b="1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(</a:t>
            </a:r>
            <a:r>
              <a:rPr lang="cs-CZ" dirty="0">
                <a:solidFill>
                  <a:schemeClr val="tx1"/>
                </a:solidFill>
              </a:rPr>
              <a:t>dříve také </a:t>
            </a:r>
            <a:r>
              <a:rPr lang="cs-CZ" dirty="0" smtClean="0">
                <a:solidFill>
                  <a:schemeClr val="tx1"/>
                </a:solidFill>
              </a:rPr>
              <a:t>Live </a:t>
            </a:r>
            <a:r>
              <a:rPr lang="cs-CZ" dirty="0">
                <a:solidFill>
                  <a:schemeClr val="tx1"/>
                </a:solidFill>
              </a:rPr>
              <a:t>ID) Tento druh účtu má tvar emailové </a:t>
            </a:r>
            <a:r>
              <a:rPr lang="cs-CZ" dirty="0" smtClean="0">
                <a:solidFill>
                  <a:schemeClr val="tx1"/>
                </a:solidFill>
              </a:rPr>
              <a:t>adresy. Slouží </a:t>
            </a:r>
            <a:r>
              <a:rPr lang="cs-CZ" dirty="0">
                <a:solidFill>
                  <a:schemeClr val="tx1"/>
                </a:solidFill>
              </a:rPr>
              <a:t>k přihlašování do služeb společnosti Microsoft jako je Outlook, Skype nebo Windows </a:t>
            </a:r>
            <a:r>
              <a:rPr lang="cs-CZ" dirty="0" err="1">
                <a:solidFill>
                  <a:schemeClr val="tx1"/>
                </a:solidFill>
              </a:rPr>
              <a:t>Store</a:t>
            </a:r>
            <a:r>
              <a:rPr lang="cs-CZ" dirty="0">
                <a:solidFill>
                  <a:schemeClr val="tx1"/>
                </a:solidFill>
              </a:rPr>
              <a:t> a nově ho lze také použít </a:t>
            </a: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i </a:t>
            </a:r>
            <a:r>
              <a:rPr lang="cs-CZ" dirty="0">
                <a:solidFill>
                  <a:schemeClr val="tx1"/>
                </a:solidFill>
              </a:rPr>
              <a:t>pro přihlašování do operačního systému Windows. 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338741" y="2190705"/>
            <a:ext cx="3102714" cy="1552931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>
                <a:solidFill>
                  <a:schemeClr val="tx1"/>
                </a:solidFill>
              </a:rPr>
              <a:t>Účet Office 365</a:t>
            </a:r>
          </a:p>
          <a:p>
            <a:r>
              <a:rPr lang="cs-CZ" dirty="0">
                <a:solidFill>
                  <a:schemeClr val="tx1"/>
                </a:solidFill>
              </a:rPr>
              <a:t>Jedná se o specifický účet určený </a:t>
            </a:r>
            <a:r>
              <a:rPr lang="cs-CZ" dirty="0" smtClean="0">
                <a:solidFill>
                  <a:schemeClr val="tx1"/>
                </a:solidFill>
              </a:rPr>
              <a:t>pro přihlašování</a:t>
            </a:r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ke </a:t>
            </a:r>
            <a:r>
              <a:rPr lang="cs-CZ" dirty="0" err="1">
                <a:solidFill>
                  <a:schemeClr val="tx1"/>
                </a:solidFill>
              </a:rPr>
              <a:t>cloudovým</a:t>
            </a:r>
            <a:r>
              <a:rPr lang="cs-CZ" dirty="0">
                <a:solidFill>
                  <a:schemeClr val="tx1"/>
                </a:solidFill>
              </a:rPr>
              <a:t> službám Office </a:t>
            </a:r>
            <a:r>
              <a:rPr lang="cs-CZ" dirty="0" smtClean="0">
                <a:solidFill>
                  <a:schemeClr val="tx1"/>
                </a:solidFill>
              </a:rPr>
              <a:t>365.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338741" y="3822853"/>
            <a:ext cx="3102714" cy="2522863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>
                <a:solidFill>
                  <a:schemeClr val="tx1"/>
                </a:solidFill>
              </a:rPr>
              <a:t>Doménový účet </a:t>
            </a:r>
            <a:endParaRPr lang="cs-CZ" b="1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Tyto </a:t>
            </a:r>
            <a:r>
              <a:rPr lang="cs-CZ" dirty="0">
                <a:solidFill>
                  <a:schemeClr val="tx1"/>
                </a:solidFill>
              </a:rPr>
              <a:t>účty jsou shromážděny v jedné databázi na serveru a slouží k přihlašování do zařízení, která jsou připojena do </a:t>
            </a:r>
            <a:r>
              <a:rPr lang="cs-CZ" dirty="0" smtClean="0">
                <a:solidFill>
                  <a:schemeClr val="tx1"/>
                </a:solidFill>
              </a:rPr>
              <a:t>domény. Nastavení těchto účtů </a:t>
            </a:r>
            <a:r>
              <a:rPr lang="cs-CZ" dirty="0">
                <a:solidFill>
                  <a:schemeClr val="tx1"/>
                </a:solidFill>
              </a:rPr>
              <a:t>se provádí </a:t>
            </a:r>
            <a:r>
              <a:rPr lang="cs-CZ" dirty="0" smtClean="0">
                <a:solidFill>
                  <a:schemeClr val="tx1"/>
                </a:solidFill>
              </a:rPr>
              <a:t>centrálně. 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302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939080" y="1070731"/>
            <a:ext cx="45612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PŘÍSLUŠENSTVÍ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24527" y="2098697"/>
            <a:ext cx="5144070" cy="2396451"/>
          </a:xfrm>
          <a:prstGeom prst="rect">
            <a:avLst/>
          </a:prstGeom>
          <a:solidFill>
            <a:schemeClr val="accent4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/>
                </a:solidFill>
              </a:rPr>
              <a:t>K základnímu příslušenství patří </a:t>
            </a:r>
            <a:r>
              <a:rPr lang="cs-CZ" b="1" dirty="0">
                <a:solidFill>
                  <a:schemeClr val="tx1"/>
                </a:solidFill>
              </a:rPr>
              <a:t>nabíječka</a:t>
            </a:r>
            <a:r>
              <a:rPr lang="cs-CZ" dirty="0">
                <a:solidFill>
                  <a:schemeClr val="tx1"/>
                </a:solidFill>
              </a:rPr>
              <a:t>. Školy </a:t>
            </a:r>
            <a:r>
              <a:rPr lang="cs-CZ" dirty="0" smtClean="0">
                <a:solidFill>
                  <a:schemeClr val="tx1"/>
                </a:solidFill>
              </a:rPr>
              <a:t>však </a:t>
            </a:r>
            <a:r>
              <a:rPr lang="cs-CZ" dirty="0">
                <a:solidFill>
                  <a:schemeClr val="tx1"/>
                </a:solidFill>
              </a:rPr>
              <a:t>často musí řešit problém hromadného nabíjení a synchronizace </a:t>
            </a:r>
            <a:r>
              <a:rPr lang="cs-CZ" dirty="0" err="1">
                <a:solidFill>
                  <a:schemeClr val="tx1"/>
                </a:solidFill>
              </a:rPr>
              <a:t>tabletů</a:t>
            </a:r>
            <a:r>
              <a:rPr lang="cs-CZ" dirty="0">
                <a:solidFill>
                  <a:schemeClr val="tx1"/>
                </a:solidFill>
              </a:rPr>
              <a:t>. Řešením může být </a:t>
            </a:r>
            <a:r>
              <a:rPr lang="cs-CZ" dirty="0" err="1">
                <a:solidFill>
                  <a:schemeClr val="tx1"/>
                </a:solidFill>
              </a:rPr>
              <a:t>iZákladna</a:t>
            </a:r>
            <a:r>
              <a:rPr lang="cs-CZ" dirty="0">
                <a:solidFill>
                  <a:schemeClr val="tx1"/>
                </a:solidFill>
              </a:rPr>
              <a:t>, která zajišťuje </a:t>
            </a:r>
            <a:r>
              <a:rPr lang="cs-CZ" dirty="0" smtClean="0">
                <a:solidFill>
                  <a:schemeClr val="tx1"/>
                </a:solidFill>
              </a:rPr>
              <a:t>nejen bezpečné uložení </a:t>
            </a:r>
            <a:r>
              <a:rPr lang="cs-CZ" dirty="0" err="1" smtClean="0">
                <a:solidFill>
                  <a:schemeClr val="tx1"/>
                </a:solidFill>
              </a:rPr>
              <a:t>tabletů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včetně alarmu </a:t>
            </a:r>
            <a:r>
              <a:rPr lang="cs-CZ" dirty="0" smtClean="0">
                <a:solidFill>
                  <a:schemeClr val="tx1"/>
                </a:solidFill>
              </a:rPr>
              <a:t>chránícího před </a:t>
            </a:r>
            <a:r>
              <a:rPr lang="cs-CZ" dirty="0">
                <a:solidFill>
                  <a:schemeClr val="tx1"/>
                </a:solidFill>
              </a:rPr>
              <a:t>neoprávněným otevřením</a:t>
            </a:r>
            <a:r>
              <a:rPr lang="cs-CZ" dirty="0" smtClean="0">
                <a:solidFill>
                  <a:schemeClr val="tx1"/>
                </a:solidFill>
              </a:rPr>
              <a:t>, ale </a:t>
            </a:r>
            <a:r>
              <a:rPr lang="cs-CZ" dirty="0">
                <a:solidFill>
                  <a:schemeClr val="tx1"/>
                </a:solidFill>
              </a:rPr>
              <a:t>také nabízí monitoring </a:t>
            </a:r>
            <a:r>
              <a:rPr lang="cs-CZ" dirty="0" smtClean="0">
                <a:solidFill>
                  <a:schemeClr val="tx1"/>
                </a:solidFill>
              </a:rPr>
              <a:t>stavu </a:t>
            </a:r>
            <a:r>
              <a:rPr lang="cs-CZ" dirty="0" err="1" smtClean="0">
                <a:solidFill>
                  <a:schemeClr val="tx1"/>
                </a:solidFill>
              </a:rPr>
              <a:t>tabletů</a:t>
            </a:r>
            <a:r>
              <a:rPr lang="cs-CZ" dirty="0" smtClean="0">
                <a:solidFill>
                  <a:schemeClr val="tx1"/>
                </a:solidFill>
              </a:rPr>
              <a:t> a možnost </a:t>
            </a:r>
            <a:r>
              <a:rPr lang="cs-CZ" dirty="0">
                <a:solidFill>
                  <a:schemeClr val="tx1"/>
                </a:solidFill>
              </a:rPr>
              <a:t>vzdálené </a:t>
            </a:r>
            <a:r>
              <a:rPr lang="cs-CZ" dirty="0" smtClean="0">
                <a:solidFill>
                  <a:schemeClr val="tx1"/>
                </a:solidFill>
              </a:rPr>
              <a:t>správy.  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Obrázek 14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5" t="10144" r="30848" b="19729"/>
          <a:stretch/>
        </p:blipFill>
        <p:spPr bwMode="auto">
          <a:xfrm>
            <a:off x="6577071" y="2098697"/>
            <a:ext cx="2835796" cy="281945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6577071" y="5078493"/>
            <a:ext cx="2835796" cy="1312925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Více informací: </a:t>
            </a:r>
            <a:endParaRPr lang="cs-CZ" dirty="0">
              <a:solidFill>
                <a:schemeClr val="tx1"/>
              </a:solidFill>
            </a:endParaRPr>
          </a:p>
          <a:p>
            <a:r>
              <a:rPr lang="cs-CZ" dirty="0" err="1" smtClean="0">
                <a:solidFill>
                  <a:schemeClr val="tx1"/>
                </a:solidFill>
                <a:hlinkClick r:id="rId5"/>
              </a:rPr>
              <a:t>iZákladna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6"/>
              </a:rPr>
              <a:t>iBlocker</a:t>
            </a: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2052" name="Picture 4" descr="http://png.clipart.me/graphics/thumbs/130/isolated-globe-earth-icon-on-white-background_130699634.jpg">
            <a:hlinkClick r:id="rId7"/>
          </p:cNvPr>
          <p:cNvPicPr>
            <a:picLocks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8" t="9438" r="9996" b="14057"/>
          <a:stretch/>
        </p:blipFill>
        <p:spPr bwMode="auto">
          <a:xfrm>
            <a:off x="8636915" y="5648768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bdélník 12"/>
          <p:cNvSpPr/>
          <p:nvPr/>
        </p:nvSpPr>
        <p:spPr>
          <a:xfrm>
            <a:off x="1124527" y="4566517"/>
            <a:ext cx="5144070" cy="1834283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/>
                </a:solidFill>
              </a:rPr>
              <a:t>Kvalitní </a:t>
            </a:r>
            <a:r>
              <a:rPr lang="cs-CZ" b="1" dirty="0" err="1">
                <a:solidFill>
                  <a:schemeClr val="tx1"/>
                </a:solidFill>
              </a:rPr>
              <a:t>wifi</a:t>
            </a:r>
            <a:r>
              <a:rPr lang="cs-CZ" b="1" dirty="0">
                <a:solidFill>
                  <a:schemeClr val="tx1"/>
                </a:solidFill>
              </a:rPr>
              <a:t> síť </a:t>
            </a:r>
            <a:r>
              <a:rPr lang="cs-CZ" dirty="0">
                <a:solidFill>
                  <a:schemeClr val="tx1"/>
                </a:solidFill>
              </a:rPr>
              <a:t>je jeden z nejdůležitějších předpokladů pro práci s tablety v každé škole. Fungující síťová infrastruktura, spolehlivé místo pro ukládání a zálohování školních </a:t>
            </a:r>
            <a:r>
              <a:rPr lang="cs-CZ" dirty="0" smtClean="0">
                <a:solidFill>
                  <a:schemeClr val="tx1"/>
                </a:solidFill>
              </a:rPr>
              <a:t>dat </a:t>
            </a:r>
            <a:r>
              <a:rPr lang="cs-CZ" dirty="0">
                <a:solidFill>
                  <a:schemeClr val="tx1"/>
                </a:solidFill>
              </a:rPr>
              <a:t>i bezpečné připojení k </a:t>
            </a:r>
            <a:r>
              <a:rPr lang="cs-CZ" dirty="0" smtClean="0">
                <a:solidFill>
                  <a:schemeClr val="tx1"/>
                </a:solidFill>
              </a:rPr>
              <a:t>internetu je základem moderního </a:t>
            </a:r>
            <a:r>
              <a:rPr lang="cs-CZ" dirty="0">
                <a:solidFill>
                  <a:schemeClr val="tx1"/>
                </a:solidFill>
              </a:rPr>
              <a:t>vzdělávání s využitím </a:t>
            </a:r>
            <a:r>
              <a:rPr lang="cs-CZ" dirty="0" smtClean="0">
                <a:solidFill>
                  <a:schemeClr val="tx1"/>
                </a:solidFill>
              </a:rPr>
              <a:t>ICT.</a:t>
            </a:r>
          </a:p>
        </p:txBody>
      </p:sp>
    </p:spTree>
    <p:extLst>
      <p:ext uri="{BB962C8B-B14F-4D97-AF65-F5344CB8AC3E}">
        <p14:creationId xmlns:p14="http://schemas.microsoft.com/office/powerpoint/2010/main" val="305614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939080" y="1070731"/>
            <a:ext cx="45612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PŘÍSLUŠENSTVÍ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24528" y="2140967"/>
            <a:ext cx="4912716" cy="4259834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/>
                </a:solidFill>
              </a:rPr>
              <a:t>Velmi užitečným pomocníkem pro </a:t>
            </a:r>
            <a:r>
              <a:rPr lang="cs-CZ" dirty="0" smtClean="0">
                <a:solidFill>
                  <a:schemeClr val="tx1"/>
                </a:solidFill>
              </a:rPr>
              <a:t>zvýšení efektivity </a:t>
            </a:r>
            <a:r>
              <a:rPr lang="cs-CZ" dirty="0">
                <a:solidFill>
                  <a:schemeClr val="tx1"/>
                </a:solidFill>
              </a:rPr>
              <a:t>a atraktivity výuky s tablety je </a:t>
            </a:r>
            <a:r>
              <a:rPr lang="cs-CZ" dirty="0" smtClean="0">
                <a:solidFill>
                  <a:schemeClr val="tx1"/>
                </a:solidFill>
              </a:rPr>
              <a:t>využití </a:t>
            </a:r>
            <a:r>
              <a:rPr lang="cs-CZ" b="1" dirty="0" smtClean="0">
                <a:solidFill>
                  <a:schemeClr val="tx1"/>
                </a:solidFill>
              </a:rPr>
              <a:t>bezdrátového </a:t>
            </a:r>
            <a:r>
              <a:rPr lang="cs-CZ" b="1" dirty="0">
                <a:solidFill>
                  <a:schemeClr val="tx1"/>
                </a:solidFill>
              </a:rPr>
              <a:t>přenosu obrazu </a:t>
            </a:r>
            <a:r>
              <a:rPr lang="cs-CZ" dirty="0">
                <a:solidFill>
                  <a:schemeClr val="tx1"/>
                </a:solidFill>
              </a:rPr>
              <a:t>a</a:t>
            </a:r>
            <a:r>
              <a:rPr lang="cs-CZ" b="1" dirty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zvuku z tabletu na </a:t>
            </a:r>
            <a:r>
              <a:rPr lang="cs-CZ" dirty="0" smtClean="0">
                <a:solidFill>
                  <a:schemeClr val="tx1"/>
                </a:solidFill>
              </a:rPr>
              <a:t>plochu velké </a:t>
            </a:r>
            <a:r>
              <a:rPr lang="cs-CZ" dirty="0">
                <a:solidFill>
                  <a:schemeClr val="tx1"/>
                </a:solidFill>
              </a:rPr>
              <a:t>obrazovky televizoru či školní tabule bez </a:t>
            </a:r>
            <a:r>
              <a:rPr lang="cs-CZ" dirty="0" smtClean="0">
                <a:solidFill>
                  <a:schemeClr val="tx1"/>
                </a:solidFill>
              </a:rPr>
              <a:t>nutnosti připojení </a:t>
            </a:r>
            <a:r>
              <a:rPr lang="cs-CZ" dirty="0">
                <a:solidFill>
                  <a:schemeClr val="tx1"/>
                </a:solidFill>
              </a:rPr>
              <a:t>kabelů pomocí technologie </a:t>
            </a:r>
            <a:r>
              <a:rPr lang="cs-CZ" dirty="0" err="1">
                <a:solidFill>
                  <a:schemeClr val="tx1"/>
                </a:solidFill>
              </a:rPr>
              <a:t>Miracast</a:t>
            </a:r>
            <a:r>
              <a:rPr lang="cs-CZ" dirty="0">
                <a:solidFill>
                  <a:schemeClr val="tx1"/>
                </a:solidFill>
              </a:rPr>
              <a:t>. </a:t>
            </a:r>
            <a:r>
              <a:rPr lang="cs-CZ" dirty="0" smtClean="0">
                <a:solidFill>
                  <a:schemeClr val="tx1"/>
                </a:solidFill>
              </a:rPr>
              <a:t>Na libovolný </a:t>
            </a:r>
            <a:r>
              <a:rPr lang="cs-CZ" dirty="0">
                <a:solidFill>
                  <a:schemeClr val="tx1"/>
                </a:solidFill>
              </a:rPr>
              <a:t>projektor s připojeným </a:t>
            </a:r>
            <a:r>
              <a:rPr lang="cs-CZ" dirty="0" err="1">
                <a:solidFill>
                  <a:schemeClr val="tx1"/>
                </a:solidFill>
              </a:rPr>
              <a:t>Qcast</a:t>
            </a:r>
            <a:r>
              <a:rPr lang="cs-CZ" dirty="0">
                <a:solidFill>
                  <a:schemeClr val="tx1"/>
                </a:solidFill>
              </a:rPr>
              <a:t> adaptérem </a:t>
            </a:r>
            <a:r>
              <a:rPr lang="cs-CZ" dirty="0" smtClean="0">
                <a:solidFill>
                  <a:schemeClr val="tx1"/>
                </a:solidFill>
              </a:rPr>
              <a:t>můžete promítnout </a:t>
            </a:r>
            <a:r>
              <a:rPr lang="cs-CZ" dirty="0">
                <a:solidFill>
                  <a:schemeClr val="tx1"/>
                </a:solidFill>
              </a:rPr>
              <a:t>libovolný obsah, ať již se </a:t>
            </a:r>
            <a:r>
              <a:rPr lang="cs-CZ" dirty="0" smtClean="0">
                <a:solidFill>
                  <a:schemeClr val="tx1"/>
                </a:solidFill>
              </a:rPr>
              <a:t>jedná </a:t>
            </a: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o </a:t>
            </a:r>
            <a:r>
              <a:rPr lang="cs-CZ" dirty="0">
                <a:solidFill>
                  <a:schemeClr val="tx1"/>
                </a:solidFill>
              </a:rPr>
              <a:t>prezentaci, interaktivní cvičení, </a:t>
            </a:r>
            <a:r>
              <a:rPr lang="cs-CZ" dirty="0" smtClean="0">
                <a:solidFill>
                  <a:schemeClr val="tx1"/>
                </a:solidFill>
              </a:rPr>
              <a:t>projekci fotografií</a:t>
            </a:r>
            <a:r>
              <a:rPr lang="cs-CZ" dirty="0">
                <a:solidFill>
                  <a:schemeClr val="tx1"/>
                </a:solidFill>
              </a:rPr>
              <a:t>, videa, data z </a:t>
            </a:r>
            <a:r>
              <a:rPr lang="cs-CZ" dirty="0" err="1" smtClean="0">
                <a:solidFill>
                  <a:schemeClr val="tx1"/>
                </a:solidFill>
              </a:rPr>
              <a:t>cloudového</a:t>
            </a:r>
            <a:r>
              <a:rPr lang="cs-CZ" dirty="0" smtClean="0">
                <a:solidFill>
                  <a:schemeClr val="tx1"/>
                </a:solidFill>
              </a:rPr>
              <a:t> úložiště</a:t>
            </a:r>
            <a:r>
              <a:rPr lang="cs-CZ" dirty="0">
                <a:solidFill>
                  <a:schemeClr val="tx1"/>
                </a:solidFill>
              </a:rPr>
              <a:t>, či ukázky ve webovém </a:t>
            </a:r>
            <a:r>
              <a:rPr lang="cs-CZ" dirty="0" smtClean="0">
                <a:solidFill>
                  <a:schemeClr val="tx1"/>
                </a:solidFill>
              </a:rPr>
              <a:t>prohlížeči a </a:t>
            </a:r>
            <a:r>
              <a:rPr lang="cs-CZ" dirty="0">
                <a:solidFill>
                  <a:schemeClr val="tx1"/>
                </a:solidFill>
              </a:rPr>
              <a:t>to vše </a:t>
            </a: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z </a:t>
            </a:r>
            <a:r>
              <a:rPr lang="cs-CZ" dirty="0">
                <a:solidFill>
                  <a:schemeClr val="tx1"/>
                </a:solidFill>
              </a:rPr>
              <a:t>kteréhokoliv místa ve třídě.</a:t>
            </a: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Picture 2" descr="Benq Qcast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682" y="3905273"/>
            <a:ext cx="2998551" cy="1451396"/>
          </a:xfrm>
          <a:prstGeom prst="rect">
            <a:avLst/>
          </a:prstGeom>
          <a:noFill/>
          <a:extLst/>
        </p:spPr>
      </p:pic>
      <p:pic>
        <p:nvPicPr>
          <p:cNvPr id="13" name="Picture 4" descr="http://png.clipart.me/graphics/thumbs/130/isolated-globe-earth-icon-on-white-background_130699634.jpg">
            <a:hlinkClick r:id="rId5"/>
          </p:cNvPr>
          <p:cNvPicPr>
            <a:picLocks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8" t="9438" r="9996" b="14057"/>
          <a:stretch/>
        </p:blipFill>
        <p:spPr bwMode="auto">
          <a:xfrm>
            <a:off x="8562883" y="4783183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7"/>
          <a:srcRect l="-210" t="15082" r="1884" b="15424"/>
          <a:stretch/>
        </p:blipFill>
        <p:spPr>
          <a:xfrm>
            <a:off x="6323682" y="2146988"/>
            <a:ext cx="2985571" cy="1688126"/>
          </a:xfrm>
          <a:prstGeom prst="rect">
            <a:avLst/>
          </a:prstGeom>
        </p:spPr>
      </p:pic>
      <p:pic>
        <p:nvPicPr>
          <p:cNvPr id="3" name="Obrázek 2">
            <a:hlinkClick r:id="rId8"/>
          </p:cNvPr>
          <p:cNvPicPr>
            <a:picLocks noChangeAspect="1"/>
          </p:cNvPicPr>
          <p:nvPr/>
        </p:nvPicPr>
        <p:blipFill>
          <a:blip r:embed="rId9">
            <a:biLevel thresh="75000"/>
          </a:blip>
          <a:stretch>
            <a:fillRect/>
          </a:stretch>
        </p:blipFill>
        <p:spPr>
          <a:xfrm>
            <a:off x="7564467" y="2754181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Obdélník 15"/>
          <p:cNvSpPr/>
          <p:nvPr/>
        </p:nvSpPr>
        <p:spPr>
          <a:xfrm>
            <a:off x="6323682" y="5426829"/>
            <a:ext cx="2985570" cy="973972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  <a:hlinkClick r:id="rId10"/>
              </a:rPr>
              <a:t>Jak se bezdrátově připojím k dataprojektoru nebo televizi?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96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257583" y="1070731"/>
            <a:ext cx="59242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OVLÁDÁNÍ TABLETU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24528" y="2140967"/>
            <a:ext cx="4262720" cy="972000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Kliknutí </a:t>
            </a:r>
            <a:r>
              <a:rPr lang="cs-CZ" dirty="0">
                <a:solidFill>
                  <a:schemeClr val="tx1"/>
                </a:solidFill>
              </a:rPr>
              <a:t>= </a:t>
            </a:r>
            <a:r>
              <a:rPr lang="cs-CZ" dirty="0" smtClean="0">
                <a:solidFill>
                  <a:schemeClr val="tx1"/>
                </a:solidFill>
              </a:rPr>
              <a:t>otevře</a:t>
            </a:r>
            <a:r>
              <a:rPr lang="cs-CZ" dirty="0">
                <a:solidFill>
                  <a:schemeClr val="tx1"/>
                </a:solidFill>
              </a:rPr>
              <a:t>, spustí, vybere nebo aktivuje cokoli, na co klepnete. Podobá se to dvojkliku na myši.</a:t>
            </a: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1" name="Obrázek 20" descr="http://blogs.msdn.com/cfs-file.ashx/__key/communityserver-blogs-components-weblogfiles/00-00-01-29-43-metablogapi/8407.Touch_2D00_gestures_5F00_66B138A4.jp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33" t="7912" r="73363" b="56813"/>
          <a:stretch/>
        </p:blipFill>
        <p:spPr bwMode="auto">
          <a:xfrm>
            <a:off x="5542305" y="2153400"/>
            <a:ext cx="1187450" cy="972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2" name="Obdélník 21"/>
          <p:cNvSpPr/>
          <p:nvPr/>
        </p:nvSpPr>
        <p:spPr>
          <a:xfrm>
            <a:off x="1124528" y="3313500"/>
            <a:ext cx="4262720" cy="97200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Stisknutí </a:t>
            </a:r>
            <a:r>
              <a:rPr lang="cs-CZ" dirty="0">
                <a:solidFill>
                  <a:schemeClr val="tx1"/>
                </a:solidFill>
              </a:rPr>
              <a:t>a podržení </a:t>
            </a:r>
            <a:r>
              <a:rPr lang="cs-CZ" dirty="0" smtClean="0">
                <a:solidFill>
                  <a:schemeClr val="tx1"/>
                </a:solidFill>
              </a:rPr>
              <a:t>= další </a:t>
            </a:r>
            <a:r>
              <a:rPr lang="cs-CZ" dirty="0">
                <a:solidFill>
                  <a:schemeClr val="tx1"/>
                </a:solidFill>
              </a:rPr>
              <a:t>informace </a:t>
            </a: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o </a:t>
            </a:r>
            <a:r>
              <a:rPr lang="cs-CZ" dirty="0" smtClean="0">
                <a:solidFill>
                  <a:schemeClr val="tx1"/>
                </a:solidFill>
              </a:rPr>
              <a:t>položce. Podobá </a:t>
            </a:r>
            <a:r>
              <a:rPr lang="cs-CZ" dirty="0">
                <a:solidFill>
                  <a:schemeClr val="tx1"/>
                </a:solidFill>
              </a:rPr>
              <a:t>se </a:t>
            </a:r>
            <a:r>
              <a:rPr lang="cs-CZ" dirty="0" smtClean="0">
                <a:solidFill>
                  <a:schemeClr val="tx1"/>
                </a:solidFill>
              </a:rPr>
              <a:t>kliknutí </a:t>
            </a:r>
            <a:r>
              <a:rPr lang="cs-CZ" dirty="0">
                <a:solidFill>
                  <a:schemeClr val="tx1"/>
                </a:solidFill>
              </a:rPr>
              <a:t>pravým tlačítkem myši.</a:t>
            </a:r>
          </a:p>
        </p:txBody>
      </p:sp>
      <p:pic>
        <p:nvPicPr>
          <p:cNvPr id="23" name="Obrázek 22" descr="http://blogs.msdn.com/cfs-file.ashx/__key/communityserver-blogs-components-weblogfiles/00-00-01-29-43-metablogapi/8407.Touch_2D00_gestures_5F00_66B138A4.jpg"/>
          <p:cNvPicPr/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990" t="6593" r="50959" b="57473"/>
          <a:stretch/>
        </p:blipFill>
        <p:spPr bwMode="auto">
          <a:xfrm>
            <a:off x="5542305" y="3326920"/>
            <a:ext cx="1187450" cy="972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4" name="Obdélník 23"/>
          <p:cNvSpPr/>
          <p:nvPr/>
        </p:nvSpPr>
        <p:spPr>
          <a:xfrm>
            <a:off x="1124528" y="5650198"/>
            <a:ext cx="4262720" cy="680878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Listování/posouvání </a:t>
            </a:r>
            <a:r>
              <a:rPr lang="cs-CZ" dirty="0">
                <a:solidFill>
                  <a:schemeClr val="tx1"/>
                </a:solidFill>
              </a:rPr>
              <a:t>= </a:t>
            </a:r>
            <a:r>
              <a:rPr lang="cs-CZ" dirty="0" smtClean="0">
                <a:solidFill>
                  <a:schemeClr val="tx1"/>
                </a:solidFill>
              </a:rPr>
              <a:t>funkce </a:t>
            </a:r>
            <a:r>
              <a:rPr lang="cs-CZ" dirty="0">
                <a:solidFill>
                  <a:schemeClr val="tx1"/>
                </a:solidFill>
              </a:rPr>
              <a:t>kolečka na </a:t>
            </a:r>
            <a:r>
              <a:rPr lang="cs-CZ" dirty="0" smtClean="0">
                <a:solidFill>
                  <a:schemeClr val="tx1"/>
                </a:solidFill>
              </a:rPr>
              <a:t>myši.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5" name="Obrázek 24" descr="http://blogs.msdn.com/cfs-file.ashx/__key/communityserver-blogs-components-weblogfiles/00-00-01-29-43-metablogapi/8407.Touch_2D00_gestures_5F00_66B138A4.jpg"/>
          <p:cNvPicPr/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746" t="12198" r="28731" b="57143"/>
          <a:stretch/>
        </p:blipFill>
        <p:spPr bwMode="auto">
          <a:xfrm>
            <a:off x="5538622" y="5650198"/>
            <a:ext cx="1187450" cy="68087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6" name="Obdélník 25"/>
          <p:cNvSpPr/>
          <p:nvPr/>
        </p:nvSpPr>
        <p:spPr>
          <a:xfrm>
            <a:off x="1124528" y="4481169"/>
            <a:ext cx="4262719" cy="9720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Přiblížení/oddálení </a:t>
            </a:r>
            <a:r>
              <a:rPr lang="cs-CZ" dirty="0">
                <a:solidFill>
                  <a:schemeClr val="tx1"/>
                </a:solidFill>
              </a:rPr>
              <a:t>= </a:t>
            </a:r>
            <a:r>
              <a:rPr lang="cs-CZ" dirty="0" smtClean="0">
                <a:solidFill>
                  <a:schemeClr val="tx1"/>
                </a:solidFill>
              </a:rPr>
              <a:t>tah </a:t>
            </a:r>
            <a:r>
              <a:rPr lang="cs-CZ" dirty="0">
                <a:solidFill>
                  <a:schemeClr val="tx1"/>
                </a:solidFill>
              </a:rPr>
              <a:t>dvěma prsty </a:t>
            </a: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k </a:t>
            </a:r>
            <a:r>
              <a:rPr lang="cs-CZ" dirty="0">
                <a:solidFill>
                  <a:schemeClr val="tx1"/>
                </a:solidFill>
              </a:rPr>
              <a:t>sobě/od sebe vizuálně </a:t>
            </a:r>
            <a:r>
              <a:rPr lang="cs-CZ" dirty="0" smtClean="0">
                <a:solidFill>
                  <a:schemeClr val="tx1"/>
                </a:solidFill>
              </a:rPr>
              <a:t>přiblíží </a:t>
            </a:r>
            <a:r>
              <a:rPr lang="cs-CZ" dirty="0">
                <a:solidFill>
                  <a:schemeClr val="tx1"/>
                </a:solidFill>
              </a:rPr>
              <a:t>nebo </a:t>
            </a:r>
            <a:r>
              <a:rPr lang="cs-CZ" dirty="0" smtClean="0">
                <a:solidFill>
                  <a:schemeClr val="tx1"/>
                </a:solidFill>
              </a:rPr>
              <a:t>oddálí </a:t>
            </a:r>
            <a:r>
              <a:rPr lang="cs-CZ" dirty="0">
                <a:solidFill>
                  <a:schemeClr val="tx1"/>
                </a:solidFill>
              </a:rPr>
              <a:t>pohled, např. náhled </a:t>
            </a:r>
            <a:r>
              <a:rPr lang="cs-CZ" dirty="0" smtClean="0">
                <a:solidFill>
                  <a:schemeClr val="tx1"/>
                </a:solidFill>
              </a:rPr>
              <a:t>stránky.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7" name="Obrázek 26" descr="http://blogs.msdn.com/cfs-file.ashx/__key/communityserver-blogs-components-weblogfiles/00-00-01-29-43-metablogapi/8407.Touch_2D00_gestures_5F00_66B138A4.jpg"/>
          <p:cNvPicPr/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82" t="50769" r="73891" b="16594"/>
          <a:stretch/>
        </p:blipFill>
        <p:spPr bwMode="auto">
          <a:xfrm>
            <a:off x="5538622" y="4492240"/>
            <a:ext cx="1187450" cy="972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6"/>
          <a:srcRect t="26068" b="24527"/>
          <a:stretch/>
        </p:blipFill>
        <p:spPr>
          <a:xfrm>
            <a:off x="6884812" y="2140967"/>
            <a:ext cx="2459280" cy="972000"/>
          </a:xfrm>
          <a:prstGeom prst="rect">
            <a:avLst/>
          </a:prstGeom>
        </p:spPr>
      </p:pic>
      <p:pic>
        <p:nvPicPr>
          <p:cNvPr id="29" name="Obrázek 28">
            <a:hlinkClick r:id="rId7"/>
          </p:cNvPr>
          <p:cNvPicPr>
            <a:picLocks noChangeAspect="1"/>
          </p:cNvPicPr>
          <p:nvPr/>
        </p:nvPicPr>
        <p:blipFill>
          <a:blip r:embed="rId8">
            <a:biLevel thresh="75000"/>
          </a:blip>
          <a:stretch>
            <a:fillRect/>
          </a:stretch>
        </p:blipFill>
        <p:spPr>
          <a:xfrm>
            <a:off x="8529832" y="237496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2" name="Obdélník 31"/>
          <p:cNvSpPr/>
          <p:nvPr/>
        </p:nvSpPr>
        <p:spPr>
          <a:xfrm>
            <a:off x="6863584" y="3313501"/>
            <a:ext cx="2501736" cy="2150739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Více informací </a:t>
            </a: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o </a:t>
            </a:r>
            <a:r>
              <a:rPr lang="cs-CZ" dirty="0" smtClean="0">
                <a:solidFill>
                  <a:schemeClr val="tx1"/>
                </a:solidFill>
              </a:rPr>
              <a:t>klávesových zkratkách a gestech </a:t>
            </a:r>
            <a:r>
              <a:rPr lang="cs-CZ" dirty="0" smtClean="0">
                <a:solidFill>
                  <a:schemeClr val="tx1"/>
                </a:solidFill>
                <a:hlinkClick r:id="rId9"/>
              </a:rPr>
              <a:t>zde</a:t>
            </a:r>
            <a:r>
              <a:rPr lang="cs-CZ" dirty="0" smtClean="0">
                <a:solidFill>
                  <a:schemeClr val="tx1"/>
                </a:solidFill>
              </a:rPr>
              <a:t>. Nebo </a:t>
            </a:r>
            <a:r>
              <a:rPr lang="cs-CZ" dirty="0" smtClean="0">
                <a:solidFill>
                  <a:schemeClr val="tx1"/>
                </a:solidFill>
              </a:rPr>
              <a:t>také </a:t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v </a:t>
            </a:r>
            <a:r>
              <a:rPr lang="cs-CZ" dirty="0" smtClean="0">
                <a:solidFill>
                  <a:schemeClr val="tx1"/>
                </a:solidFill>
                <a:hlinkClick r:id="rId10" action="ppaction://hlinksldjump"/>
              </a:rPr>
              <a:t>nejčastějších dotazech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1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051538" y="1070731"/>
            <a:ext cx="63363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NEJČASTĚJŠÍ DOTAZY 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24528" y="2140967"/>
            <a:ext cx="2016000" cy="1152000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  <a:hlinkClick r:id="rId2"/>
              </a:rPr>
              <a:t>Kde naleznu tlačítko hledat?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4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2" name="Obdélník 21"/>
          <p:cNvSpPr/>
          <p:nvPr/>
        </p:nvSpPr>
        <p:spPr>
          <a:xfrm>
            <a:off x="1124528" y="3439873"/>
            <a:ext cx="2016000" cy="115200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  <a:hlinkClick r:id="rId5"/>
              </a:rPr>
              <a:t>Co dělat, když se nelze připojit </a:t>
            </a:r>
            <a:r>
              <a:rPr lang="cs-CZ" dirty="0" smtClean="0">
                <a:solidFill>
                  <a:schemeClr val="tx1"/>
                </a:solidFill>
                <a:hlinkClick r:id="rId5"/>
              </a:rPr>
              <a:t/>
            </a:r>
            <a:br>
              <a:rPr lang="cs-CZ" dirty="0" smtClean="0">
                <a:solidFill>
                  <a:schemeClr val="tx1"/>
                </a:solidFill>
                <a:hlinkClick r:id="rId5"/>
              </a:rPr>
            </a:br>
            <a:r>
              <a:rPr lang="cs-CZ" dirty="0" smtClean="0">
                <a:solidFill>
                  <a:schemeClr val="tx1"/>
                </a:solidFill>
                <a:hlinkClick r:id="rId5"/>
              </a:rPr>
              <a:t>k </a:t>
            </a:r>
            <a:r>
              <a:rPr lang="cs-CZ" dirty="0" smtClean="0">
                <a:solidFill>
                  <a:schemeClr val="tx1"/>
                </a:solidFill>
                <a:hlinkClick r:id="rId5"/>
              </a:rPr>
              <a:t>síti?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3202972" y="2146486"/>
            <a:ext cx="2016000" cy="11520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  <a:hlinkClick r:id="rId6"/>
              </a:rPr>
              <a:t>Kde </a:t>
            </a:r>
            <a:r>
              <a:rPr lang="cs-CZ" dirty="0">
                <a:solidFill>
                  <a:schemeClr val="tx1"/>
                </a:solidFill>
                <a:hlinkClick r:id="rId6"/>
              </a:rPr>
              <a:t>provedu aktualizaci</a:t>
            </a:r>
            <a:r>
              <a:rPr lang="cs-CZ" dirty="0" smtClean="0">
                <a:solidFill>
                  <a:schemeClr val="tx1"/>
                </a:solidFill>
                <a:hlinkClick r:id="rId6"/>
              </a:rPr>
              <a:t>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3218005" y="3439873"/>
            <a:ext cx="2016000" cy="1152000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/>
                </a:solidFill>
                <a:hlinkClick r:id="rId7"/>
              </a:rPr>
              <a:t>Jak si upravím prostředí </a:t>
            </a:r>
            <a:r>
              <a:rPr lang="cs-CZ" dirty="0" err="1">
                <a:solidFill>
                  <a:schemeClr val="tx1"/>
                </a:solidFill>
                <a:hlinkClick r:id="rId7"/>
              </a:rPr>
              <a:t>Modern</a:t>
            </a:r>
            <a:r>
              <a:rPr lang="cs-CZ" dirty="0">
                <a:solidFill>
                  <a:schemeClr val="tx1"/>
                </a:solidFill>
                <a:hlinkClick r:id="rId7"/>
              </a:rPr>
              <a:t> UI?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1124528" y="4738779"/>
            <a:ext cx="2016000" cy="11520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  <a:hlinkClick r:id="rId8"/>
              </a:rPr>
              <a:t>Jak postupovat </a:t>
            </a:r>
            <a:r>
              <a:rPr lang="cs-CZ" dirty="0" smtClean="0">
                <a:solidFill>
                  <a:schemeClr val="tx1"/>
                </a:solidFill>
                <a:hlinkClick r:id="rId8"/>
              </a:rPr>
              <a:t/>
            </a:r>
            <a:br>
              <a:rPr lang="cs-CZ" dirty="0" smtClean="0">
                <a:solidFill>
                  <a:schemeClr val="tx1"/>
                </a:solidFill>
                <a:hlinkClick r:id="rId8"/>
              </a:rPr>
            </a:br>
            <a:r>
              <a:rPr lang="cs-CZ" dirty="0" smtClean="0">
                <a:solidFill>
                  <a:schemeClr val="tx1"/>
                </a:solidFill>
                <a:hlinkClick r:id="rId8"/>
              </a:rPr>
              <a:t>v </a:t>
            </a:r>
            <a:r>
              <a:rPr lang="cs-CZ" dirty="0" smtClean="0">
                <a:solidFill>
                  <a:schemeClr val="tx1"/>
                </a:solidFill>
                <a:hlinkClick r:id="rId8"/>
              </a:rPr>
              <a:t>případě plného disku?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5281416" y="2140967"/>
            <a:ext cx="2016000" cy="1152000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/>
                </a:solidFill>
                <a:hlinkClick r:id="rId9"/>
              </a:rPr>
              <a:t>Kde </a:t>
            </a:r>
            <a:r>
              <a:rPr lang="cs-CZ" dirty="0" smtClean="0">
                <a:solidFill>
                  <a:schemeClr val="tx1"/>
                </a:solidFill>
                <a:hlinkClick r:id="rId9"/>
              </a:rPr>
              <a:t>si </a:t>
            </a:r>
            <a:r>
              <a:rPr lang="cs-CZ" dirty="0">
                <a:solidFill>
                  <a:schemeClr val="tx1"/>
                </a:solidFill>
                <a:hlinkClick r:id="rId9"/>
              </a:rPr>
              <a:t>doma nastavím </a:t>
            </a:r>
            <a:r>
              <a:rPr lang="cs-CZ" dirty="0" err="1">
                <a:solidFill>
                  <a:schemeClr val="tx1"/>
                </a:solidFill>
                <a:hlinkClick r:id="rId9"/>
              </a:rPr>
              <a:t>wifi</a:t>
            </a:r>
            <a:r>
              <a:rPr lang="cs-CZ" dirty="0">
                <a:solidFill>
                  <a:schemeClr val="tx1"/>
                </a:solidFill>
                <a:hlinkClick r:id="rId9"/>
              </a:rPr>
              <a:t> síť?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7379889" y="2140967"/>
            <a:ext cx="2016000" cy="11520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dirty="0">
                <a:solidFill>
                  <a:schemeClr val="tx1"/>
                </a:solidFill>
                <a:hlinkClick r:id="rId10"/>
              </a:rPr>
              <a:t>Jak se připojím </a:t>
            </a:r>
            <a:r>
              <a:rPr lang="pl-PL" dirty="0" smtClean="0">
                <a:solidFill>
                  <a:schemeClr val="tx1"/>
                </a:solidFill>
                <a:hlinkClick r:id="rId10"/>
              </a:rPr>
              <a:t/>
            </a:r>
            <a:br>
              <a:rPr lang="pl-PL" dirty="0" smtClean="0">
                <a:solidFill>
                  <a:schemeClr val="tx1"/>
                </a:solidFill>
                <a:hlinkClick r:id="rId10"/>
              </a:rPr>
            </a:br>
            <a:r>
              <a:rPr lang="pl-PL" dirty="0" smtClean="0">
                <a:solidFill>
                  <a:schemeClr val="tx1"/>
                </a:solidFill>
                <a:hlinkClick r:id="rId10"/>
              </a:rPr>
              <a:t>k </a:t>
            </a:r>
            <a:r>
              <a:rPr lang="pl-PL" dirty="0">
                <a:solidFill>
                  <a:schemeClr val="tx1"/>
                </a:solidFill>
                <a:hlinkClick r:id="rId10"/>
              </a:rPr>
              <a:t>dataprojektoru pomocí kabelu?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5281416" y="3439873"/>
            <a:ext cx="2016000" cy="115200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dirty="0">
                <a:solidFill>
                  <a:schemeClr val="tx1"/>
                </a:solidFill>
                <a:hlinkClick r:id="rId11"/>
              </a:rPr>
              <a:t>Jak na tabletu najdu internet?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3218005" y="4733260"/>
            <a:ext cx="2016000" cy="1152000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hlinkClick r:id="rId12"/>
              </a:rPr>
              <a:t>Jak dlouho dokáže tablet vydržet nabitý?</a:t>
            </a:r>
            <a:endParaRPr lang="cs-CZ" dirty="0"/>
          </a:p>
        </p:txBody>
      </p:sp>
      <p:sp>
        <p:nvSpPr>
          <p:cNvPr id="41" name="Obdélník 40"/>
          <p:cNvSpPr/>
          <p:nvPr/>
        </p:nvSpPr>
        <p:spPr>
          <a:xfrm>
            <a:off x="5281416" y="4733260"/>
            <a:ext cx="2016000" cy="11520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dirty="0">
                <a:hlinkClick r:id="rId13"/>
              </a:rPr>
              <a:t>Jak udržovat tablety? Co je nejdůležitější?</a:t>
            </a:r>
            <a:endParaRPr lang="pl-PL" dirty="0"/>
          </a:p>
        </p:txBody>
      </p:sp>
      <p:sp>
        <p:nvSpPr>
          <p:cNvPr id="42" name="Obdélník 41"/>
          <p:cNvSpPr/>
          <p:nvPr/>
        </p:nvSpPr>
        <p:spPr>
          <a:xfrm>
            <a:off x="7379889" y="3439873"/>
            <a:ext cx="2016000" cy="1152000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dirty="0">
                <a:hlinkClick r:id="rId14"/>
              </a:rPr>
              <a:t>Na co se používá SD karta? </a:t>
            </a:r>
            <a:endParaRPr lang="pt-BR" dirty="0"/>
          </a:p>
        </p:txBody>
      </p:sp>
      <p:sp>
        <p:nvSpPr>
          <p:cNvPr id="43" name="Obdélník 42"/>
          <p:cNvSpPr/>
          <p:nvPr/>
        </p:nvSpPr>
        <p:spPr>
          <a:xfrm>
            <a:off x="7379889" y="4733260"/>
            <a:ext cx="2016000" cy="1152000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hlinkClick r:id="rId15"/>
              </a:rPr>
              <a:t>Můžu mít na tabletu otevřená dvě okna najednou?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720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746460" y="1070731"/>
            <a:ext cx="29465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APLIKACE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1" name="Obdélník 20"/>
          <p:cNvSpPr/>
          <p:nvPr/>
        </p:nvSpPr>
        <p:spPr>
          <a:xfrm>
            <a:off x="1124528" y="2140967"/>
            <a:ext cx="3843172" cy="1560700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Kromě přednastavených aplikací si můžeme aplikace stáhnout 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z </a:t>
            </a:r>
            <a:r>
              <a:rPr lang="cs-CZ" dirty="0" smtClean="0">
                <a:solidFill>
                  <a:schemeClr val="tx1"/>
                </a:solidFill>
              </a:rPr>
              <a:t>„obchodů“ podle operačního systému (Windows </a:t>
            </a:r>
            <a:r>
              <a:rPr lang="cs-CZ" dirty="0" err="1" smtClean="0">
                <a:solidFill>
                  <a:schemeClr val="tx1"/>
                </a:solidFill>
              </a:rPr>
              <a:t>Store</a:t>
            </a:r>
            <a:r>
              <a:rPr lang="cs-CZ" dirty="0" smtClean="0">
                <a:solidFill>
                  <a:schemeClr val="tx1"/>
                </a:solidFill>
              </a:rPr>
              <a:t>, Google play, </a:t>
            </a:r>
            <a:r>
              <a:rPr lang="cs-CZ" dirty="0" err="1" smtClean="0">
                <a:solidFill>
                  <a:schemeClr val="tx1"/>
                </a:solidFill>
              </a:rPr>
              <a:t>App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Store</a:t>
            </a:r>
            <a:r>
              <a:rPr lang="cs-CZ" dirty="0" smtClean="0">
                <a:solidFill>
                  <a:schemeClr val="tx1"/>
                </a:solidFill>
              </a:rPr>
              <a:t>). 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3951" y="2140967"/>
            <a:ext cx="1567678" cy="1562400"/>
          </a:xfrm>
          <a:prstGeom prst="rect">
            <a:avLst/>
          </a:prstGeom>
        </p:spPr>
      </p:pic>
      <p:sp>
        <p:nvSpPr>
          <p:cNvPr id="23" name="Obdélník 22"/>
          <p:cNvSpPr/>
          <p:nvPr/>
        </p:nvSpPr>
        <p:spPr>
          <a:xfrm>
            <a:off x="1124528" y="3812920"/>
            <a:ext cx="3843172" cy="1508226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Vyhledávat můžeme podle kategorií např. vzdělávání nebo klíčových slov, kde je vhodné zadávat pojmy v angličtině.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1124528" y="5464366"/>
            <a:ext cx="3843172" cy="1032041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Aplikace jsou k dispozici zdarma, placené nebo v tzv. demoverzi.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5" name="Obrázek 24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7583025" y="2140967"/>
            <a:ext cx="1657540" cy="1560700"/>
          </a:xfrm>
          <a:prstGeom prst="rect">
            <a:avLst/>
          </a:prstGeom>
        </p:spPr>
      </p:pic>
      <p:sp>
        <p:nvSpPr>
          <p:cNvPr id="27" name="Obdélník 26"/>
          <p:cNvSpPr/>
          <p:nvPr/>
        </p:nvSpPr>
        <p:spPr>
          <a:xfrm>
            <a:off x="5748218" y="3812919"/>
            <a:ext cx="3492347" cy="1508227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Na portálu </a:t>
            </a:r>
            <a:r>
              <a:rPr lang="cs-CZ" dirty="0" smtClean="0">
                <a:solidFill>
                  <a:schemeClr val="tx1"/>
                </a:solidFill>
                <a:hlinkClick r:id="rId6"/>
              </a:rPr>
              <a:t>DUMy.cz</a:t>
            </a:r>
            <a:r>
              <a:rPr lang="cs-CZ" dirty="0" smtClean="0">
                <a:solidFill>
                  <a:schemeClr val="tx1"/>
                </a:solidFill>
              </a:rPr>
              <a:t> existuje „</a:t>
            </a:r>
            <a:r>
              <a:rPr lang="cs-CZ" b="1" dirty="0" smtClean="0">
                <a:solidFill>
                  <a:schemeClr val="tx1"/>
                </a:solidFill>
                <a:hlinkClick r:id="rId7"/>
              </a:rPr>
              <a:t>Planeta aplikací</a:t>
            </a:r>
            <a:r>
              <a:rPr lang="cs-CZ" dirty="0" smtClean="0">
                <a:solidFill>
                  <a:schemeClr val="tx1"/>
                </a:solidFill>
              </a:rPr>
              <a:t>“, kde je možné vyhledávat aplikace podle systému s anotací </a:t>
            </a: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v </a:t>
            </a:r>
            <a:r>
              <a:rPr lang="cs-CZ" dirty="0" smtClean="0">
                <a:solidFill>
                  <a:schemeClr val="tx1"/>
                </a:solidFill>
              </a:rPr>
              <a:t>češtině.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5748220" y="5442289"/>
            <a:ext cx="3492345" cy="1054118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Další články a odkazy:</a:t>
            </a:r>
          </a:p>
          <a:p>
            <a:r>
              <a:rPr lang="cs-CZ" dirty="0" smtClean="0">
                <a:solidFill>
                  <a:schemeClr val="tx1"/>
                </a:solidFill>
                <a:hlinkClick r:id="rId8"/>
              </a:rPr>
              <a:t>Které aplikace podporují učení?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9"/>
              </a:rPr>
              <a:t>Videotutoriál </a:t>
            </a:r>
            <a:r>
              <a:rPr lang="cs-CZ" dirty="0">
                <a:solidFill>
                  <a:schemeClr val="tx1"/>
                </a:solidFill>
                <a:hlinkClick r:id="rId9"/>
              </a:rPr>
              <a:t>W</a:t>
            </a:r>
            <a:r>
              <a:rPr lang="cs-CZ" dirty="0" smtClean="0">
                <a:solidFill>
                  <a:schemeClr val="tx1"/>
                </a:solidFill>
                <a:hlinkClick r:id="rId9"/>
              </a:rPr>
              <a:t>indows </a:t>
            </a:r>
            <a:r>
              <a:rPr lang="cs-CZ" dirty="0" err="1" smtClean="0">
                <a:solidFill>
                  <a:schemeClr val="tx1"/>
                </a:solidFill>
                <a:hlinkClick r:id="rId9"/>
              </a:rPr>
              <a:t>Store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32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464494" y="1070731"/>
            <a:ext cx="75104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INTERAKTIVITA VE VÝUCE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1" name="Obdélník 20"/>
          <p:cNvSpPr/>
          <p:nvPr/>
        </p:nvSpPr>
        <p:spPr>
          <a:xfrm>
            <a:off x="1252141" y="2130119"/>
            <a:ext cx="3178842" cy="2221713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/>
                </a:solidFill>
              </a:rPr>
              <a:t>Rychlé tempo vývoje technologií má vliv na současné </a:t>
            </a:r>
            <a:r>
              <a:rPr lang="cs-CZ" dirty="0" smtClean="0">
                <a:solidFill>
                  <a:schemeClr val="tx1"/>
                </a:solidFill>
              </a:rPr>
              <a:t>vzdělávání, umožňuje učiteli zařadit do výuky nové metody a formy práce, kterou vedou ke zvýšení aktivity žáků.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7" name="Obdélník 26">
            <a:hlinkClick r:id="rId4" action="ppaction://hlinksldjump"/>
          </p:cNvPr>
          <p:cNvSpPr/>
          <p:nvPr/>
        </p:nvSpPr>
        <p:spPr>
          <a:xfrm>
            <a:off x="4796217" y="2136217"/>
            <a:ext cx="1440000" cy="14400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pPr algn="ctr"/>
            <a:endParaRPr lang="cs-CZ" b="1" dirty="0" smtClean="0">
              <a:solidFill>
                <a:schemeClr val="tx1"/>
              </a:solidFill>
            </a:endParaRP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QR kódy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>
            <a:hlinkClick r:id="rId5" action="ppaction://hlinksldjump"/>
          </p:cNvPr>
          <p:cNvSpPr/>
          <p:nvPr/>
        </p:nvSpPr>
        <p:spPr>
          <a:xfrm>
            <a:off x="6262899" y="2136217"/>
            <a:ext cx="1440000" cy="14400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pPr algn="ctr"/>
            <a:endParaRPr lang="cs-CZ" b="1" dirty="0" smtClean="0">
              <a:solidFill>
                <a:schemeClr val="tx1"/>
              </a:solidFill>
            </a:endParaRPr>
          </a:p>
          <a:p>
            <a:pPr algn="ctr"/>
            <a:r>
              <a:rPr lang="cs-CZ" sz="1980" b="1" dirty="0" smtClean="0">
                <a:solidFill>
                  <a:schemeClr val="tx1"/>
                </a:solidFill>
              </a:rPr>
              <a:t>Myšlenkové mapy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>
            <a:hlinkClick r:id="rId6" action="ppaction://hlinksldjump"/>
          </p:cNvPr>
          <p:cNvSpPr/>
          <p:nvPr/>
        </p:nvSpPr>
        <p:spPr>
          <a:xfrm>
            <a:off x="4788598" y="3629208"/>
            <a:ext cx="1440000" cy="14400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Blogy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Obdélník 18">
            <a:hlinkClick r:id="rId7" action="ppaction://hlinksldjump"/>
          </p:cNvPr>
          <p:cNvSpPr/>
          <p:nvPr/>
        </p:nvSpPr>
        <p:spPr>
          <a:xfrm>
            <a:off x="7741506" y="3629878"/>
            <a:ext cx="1440000" cy="14400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Senzory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Obdélník 21">
            <a:hlinkClick r:id="rId8" action="ppaction://hlinksldjump"/>
          </p:cNvPr>
          <p:cNvSpPr/>
          <p:nvPr/>
        </p:nvSpPr>
        <p:spPr>
          <a:xfrm>
            <a:off x="6262899" y="3629208"/>
            <a:ext cx="1440000" cy="14400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Galerie obrázků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Obdélník 25">
            <a:hlinkClick r:id="rId9" action="ppaction://hlinksldjump"/>
          </p:cNvPr>
          <p:cNvSpPr/>
          <p:nvPr/>
        </p:nvSpPr>
        <p:spPr>
          <a:xfrm>
            <a:off x="6262899" y="5105208"/>
            <a:ext cx="1440000" cy="14400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>
              <a:solidFill>
                <a:schemeClr val="tx1"/>
              </a:solidFill>
            </a:endParaRPr>
          </a:p>
          <a:p>
            <a:pPr algn="ctr"/>
            <a:endParaRPr lang="cs-CZ" dirty="0" smtClean="0">
              <a:solidFill>
                <a:schemeClr val="tx1"/>
              </a:solidFill>
            </a:endParaRPr>
          </a:p>
          <a:p>
            <a:pPr algn="ctr"/>
            <a:endParaRPr lang="cs-CZ" dirty="0">
              <a:solidFill>
                <a:schemeClr val="tx1"/>
              </a:solidFill>
            </a:endParaRP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Řízení výuky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1" name="Obdélník 30">
            <a:hlinkClick r:id="rId10" action="ppaction://hlinksldjump"/>
          </p:cNvPr>
          <p:cNvSpPr/>
          <p:nvPr/>
        </p:nvSpPr>
        <p:spPr>
          <a:xfrm>
            <a:off x="7741506" y="2136217"/>
            <a:ext cx="1440000" cy="14400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pPr algn="ctr"/>
            <a:endParaRPr lang="cs-CZ" b="1" dirty="0" smtClean="0">
              <a:solidFill>
                <a:schemeClr val="tx1"/>
              </a:solidFill>
            </a:endParaRP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Videa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2" name="Obdélník 31">
            <a:hlinkClick r:id="rId9" action="ppaction://hlinksldjump"/>
          </p:cNvPr>
          <p:cNvSpPr/>
          <p:nvPr/>
        </p:nvSpPr>
        <p:spPr>
          <a:xfrm>
            <a:off x="4788598" y="5105208"/>
            <a:ext cx="1440000" cy="14400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LMS systémy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3" name="Obdélník 32">
            <a:hlinkClick r:id="rId11" action="ppaction://hlinksldjump"/>
          </p:cNvPr>
          <p:cNvSpPr/>
          <p:nvPr/>
        </p:nvSpPr>
        <p:spPr>
          <a:xfrm>
            <a:off x="7737200" y="5105208"/>
            <a:ext cx="1440000" cy="14400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>
              <a:solidFill>
                <a:schemeClr val="tx1"/>
              </a:solidFill>
            </a:endParaRPr>
          </a:p>
          <a:p>
            <a:pPr algn="ctr"/>
            <a:endParaRPr lang="cs-CZ" dirty="0" smtClean="0">
              <a:solidFill>
                <a:schemeClr val="tx1"/>
              </a:solidFill>
            </a:endParaRPr>
          </a:p>
          <a:p>
            <a:pPr algn="ctr"/>
            <a:endParaRPr lang="cs-CZ" dirty="0">
              <a:solidFill>
                <a:schemeClr val="tx1"/>
              </a:solidFill>
            </a:endParaRP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Ostatní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1252141" y="4502123"/>
            <a:ext cx="3178842" cy="2035624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Kompetence 21. století</a:t>
            </a: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775360038"/>
              </p:ext>
            </p:extLst>
          </p:nvPr>
        </p:nvGraphicFramePr>
        <p:xfrm>
          <a:off x="1394152" y="4900702"/>
          <a:ext cx="2909218" cy="15586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50902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820616" y="1070731"/>
            <a:ext cx="27982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QR KÓDY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Obdélník 14"/>
          <p:cNvSpPr/>
          <p:nvPr/>
        </p:nvSpPr>
        <p:spPr>
          <a:xfrm>
            <a:off x="5120549" y="2083271"/>
            <a:ext cx="4188704" cy="1893818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Aby mohla být informace rozšifrovaná, využívají se </a:t>
            </a:r>
            <a:r>
              <a:rPr lang="cs-CZ" b="1" dirty="0" smtClean="0">
                <a:solidFill>
                  <a:schemeClr val="tx1"/>
                </a:solidFill>
              </a:rPr>
              <a:t>čtečky QR kódů</a:t>
            </a:r>
            <a:r>
              <a:rPr lang="cs-CZ" dirty="0">
                <a:solidFill>
                  <a:schemeClr val="tx1"/>
                </a:solidFill>
              </a:rPr>
              <a:t>, může se jednat o aplikaci </a:t>
            </a: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v </a:t>
            </a:r>
            <a:r>
              <a:rPr lang="cs-CZ" dirty="0">
                <a:solidFill>
                  <a:schemeClr val="tx1"/>
                </a:solidFill>
              </a:rPr>
              <a:t>mobilním telefonu nebo tabletu či online verzi (např. </a:t>
            </a:r>
            <a:r>
              <a:rPr lang="cs-CZ" dirty="0">
                <a:solidFill>
                  <a:schemeClr val="tx1"/>
                </a:solidFill>
                <a:hlinkClick r:id="rId4"/>
              </a:rPr>
              <a:t>http://</a:t>
            </a:r>
            <a:r>
              <a:rPr lang="cs-CZ" dirty="0" smtClean="0">
                <a:solidFill>
                  <a:schemeClr val="tx1"/>
                </a:solidFill>
                <a:hlinkClick r:id="rId4"/>
              </a:rPr>
              <a:t>webqr.com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  <a:hlinkClick r:id="rId5"/>
              </a:rPr>
              <a:t>www.onlinebarcodereader.com</a:t>
            </a:r>
            <a:r>
              <a:rPr lang="cs-CZ" dirty="0" smtClean="0">
                <a:solidFill>
                  <a:schemeClr val="tx1"/>
                </a:solidFill>
              </a:rPr>
              <a:t>)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124528" y="2083271"/>
            <a:ext cx="3843172" cy="2169239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/>
                </a:solidFill>
              </a:rPr>
              <a:t>QR kódů (z anglického </a:t>
            </a:r>
            <a:r>
              <a:rPr lang="cs-CZ" dirty="0" err="1">
                <a:solidFill>
                  <a:schemeClr val="tx1"/>
                </a:solidFill>
              </a:rPr>
              <a:t>Quick</a:t>
            </a:r>
            <a:r>
              <a:rPr lang="cs-CZ" dirty="0">
                <a:solidFill>
                  <a:schemeClr val="tx1"/>
                </a:solidFill>
              </a:rPr>
              <a:t> Response </a:t>
            </a:r>
            <a:r>
              <a:rPr lang="cs-CZ" dirty="0" err="1">
                <a:solidFill>
                  <a:schemeClr val="tx1"/>
                </a:solidFill>
              </a:rPr>
              <a:t>code</a:t>
            </a:r>
            <a:r>
              <a:rPr lang="cs-CZ" dirty="0">
                <a:solidFill>
                  <a:schemeClr val="tx1"/>
                </a:solidFill>
              </a:rPr>
              <a:t>), tedy </a:t>
            </a:r>
            <a:r>
              <a:rPr lang="cs-CZ" dirty="0" smtClean="0">
                <a:solidFill>
                  <a:schemeClr val="tx1"/>
                </a:solidFill>
              </a:rPr>
              <a:t>kód rychlé </a:t>
            </a:r>
            <a:r>
              <a:rPr lang="cs-CZ" dirty="0">
                <a:solidFill>
                  <a:schemeClr val="tx1"/>
                </a:solidFill>
              </a:rPr>
              <a:t>odezvy. Jedná se o informaci, která je skryta za speciálním obrazcem. Za QR kódy se mohou schovávat obrázky, text</a:t>
            </a:r>
            <a:r>
              <a:rPr lang="cs-CZ" dirty="0" smtClean="0">
                <a:solidFill>
                  <a:schemeClr val="tx1"/>
                </a:solidFill>
              </a:rPr>
              <a:t>, odkaz </a:t>
            </a:r>
            <a:r>
              <a:rPr lang="cs-CZ" dirty="0">
                <a:solidFill>
                  <a:schemeClr val="tx1"/>
                </a:solidFill>
              </a:rPr>
              <a:t>na webovou stránku apod.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1124528" y="4354478"/>
            <a:ext cx="3843172" cy="2141929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/>
                </a:solidFill>
              </a:rPr>
              <a:t>Pro samotnou výuku </a:t>
            </a:r>
            <a:r>
              <a:rPr lang="cs-CZ" dirty="0" smtClean="0">
                <a:solidFill>
                  <a:schemeClr val="tx1"/>
                </a:solidFill>
              </a:rPr>
              <a:t>lze pomocí informací skrytých </a:t>
            </a:r>
            <a:r>
              <a:rPr lang="cs-CZ" dirty="0">
                <a:solidFill>
                  <a:schemeClr val="tx1"/>
                </a:solidFill>
              </a:rPr>
              <a:t>za QR kódy připravit třeba hru, sadu otázek, </a:t>
            </a:r>
            <a:r>
              <a:rPr lang="cs-CZ" dirty="0" smtClean="0">
                <a:solidFill>
                  <a:schemeClr val="tx1"/>
                </a:solidFill>
              </a:rPr>
              <a:t>na které </a:t>
            </a:r>
            <a:r>
              <a:rPr lang="cs-CZ" dirty="0">
                <a:solidFill>
                  <a:schemeClr val="tx1"/>
                </a:solidFill>
              </a:rPr>
              <a:t>mají žáci odpovědět, nebo soubor textů, ve </a:t>
            </a:r>
            <a:r>
              <a:rPr lang="cs-CZ" dirty="0" smtClean="0">
                <a:solidFill>
                  <a:schemeClr val="tx1"/>
                </a:solidFill>
              </a:rPr>
              <a:t>kterých mají </a:t>
            </a:r>
            <a:r>
              <a:rPr lang="cs-CZ" dirty="0">
                <a:solidFill>
                  <a:schemeClr val="tx1"/>
                </a:solidFill>
              </a:rPr>
              <a:t>žáci vyhledávat další informace. 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5120549" y="4066299"/>
            <a:ext cx="4188704" cy="1217937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Pro </a:t>
            </a:r>
            <a:r>
              <a:rPr lang="cs-CZ" dirty="0">
                <a:solidFill>
                  <a:schemeClr val="tx1"/>
                </a:solidFill>
              </a:rPr>
              <a:t>vytvoření QR kódů je nutný tzv. </a:t>
            </a:r>
            <a:r>
              <a:rPr lang="cs-CZ" b="1" dirty="0">
                <a:solidFill>
                  <a:schemeClr val="tx1"/>
                </a:solidFill>
              </a:rPr>
              <a:t>generátor</a:t>
            </a:r>
            <a:r>
              <a:rPr lang="cs-CZ" dirty="0">
                <a:solidFill>
                  <a:schemeClr val="tx1"/>
                </a:solidFill>
              </a:rPr>
              <a:t> (</a:t>
            </a:r>
            <a:r>
              <a:rPr lang="cs-CZ" dirty="0" smtClean="0">
                <a:solidFill>
                  <a:schemeClr val="tx1"/>
                </a:solidFill>
              </a:rPr>
              <a:t>např. </a:t>
            </a:r>
            <a:r>
              <a:rPr lang="cs-CZ" dirty="0" smtClean="0">
                <a:solidFill>
                  <a:schemeClr val="tx1"/>
                </a:solidFill>
                <a:hlinkClick r:id="rId6"/>
              </a:rPr>
              <a:t>www.qrgenerator.cz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>
                <a:solidFill>
                  <a:schemeClr val="tx1"/>
                </a:solidFill>
                <a:hlinkClick r:id="rId7"/>
              </a:rPr>
              <a:t>www.goqr.me</a:t>
            </a:r>
            <a:r>
              <a:rPr lang="cs-CZ" dirty="0">
                <a:solidFill>
                  <a:schemeClr val="tx1"/>
                </a:solidFill>
              </a:rPr>
              <a:t>, aj</a:t>
            </a:r>
            <a:r>
              <a:rPr lang="cs-CZ" dirty="0" smtClean="0">
                <a:solidFill>
                  <a:schemeClr val="tx1"/>
                </a:solidFill>
              </a:rPr>
              <a:t>.)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5120549" y="5423909"/>
            <a:ext cx="4188704" cy="1049077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Další zajímavé články a odkazy:</a:t>
            </a:r>
          </a:p>
          <a:p>
            <a:r>
              <a:rPr lang="cs-CZ" dirty="0" smtClean="0">
                <a:solidFill>
                  <a:schemeClr val="tx1"/>
                </a:solidFill>
                <a:hlinkClick r:id="rId8"/>
              </a:rPr>
              <a:t>QR kódy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  <a:hlinkClick r:id="rId9"/>
              </a:rPr>
              <a:t>T</a:t>
            </a:r>
            <a:r>
              <a:rPr lang="cs-CZ" dirty="0" smtClean="0">
                <a:solidFill>
                  <a:schemeClr val="tx1"/>
                </a:solidFill>
                <a:hlinkClick r:id="rId9"/>
              </a:rPr>
              <a:t>vorba QR kvízu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24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213513" y="1070731"/>
            <a:ext cx="60124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MYŠLENKOVÉ MAPY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Obdélník 14"/>
          <p:cNvSpPr/>
          <p:nvPr/>
        </p:nvSpPr>
        <p:spPr>
          <a:xfrm>
            <a:off x="5603731" y="2083271"/>
            <a:ext cx="3527693" cy="1273337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Aplikace pro Windows zdarma:</a:t>
            </a:r>
          </a:p>
          <a:p>
            <a:r>
              <a:rPr lang="cs-CZ" dirty="0" smtClean="0">
                <a:solidFill>
                  <a:schemeClr val="tx1"/>
                </a:solidFill>
                <a:hlinkClick r:id="rId4"/>
              </a:rPr>
              <a:t>M8! - Mind Map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  <a:hlinkClick r:id="rId5"/>
              </a:rPr>
              <a:t>NovaMind </a:t>
            </a:r>
            <a:r>
              <a:rPr lang="cs-CZ" dirty="0" err="1" smtClean="0">
                <a:solidFill>
                  <a:schemeClr val="tx1"/>
                </a:solidFill>
                <a:hlinkClick r:id="rId5"/>
              </a:rPr>
              <a:t>MindMapping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  <a:hlinkClick r:id="rId6"/>
              </a:rPr>
              <a:t>MetroMind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124528" y="2083271"/>
            <a:ext cx="3843172" cy="3050589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Metoda tvorby myšlenkových map, kdy žáci znázorňují své myšlenky do sešitů nebo na tabuli, je dnes již známá. S příchodem nových ICT technologií ji však může učitel inovovat využitím aplikací nebo online odkazů. Dochází tak </a:t>
            </a: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k </a:t>
            </a:r>
            <a:r>
              <a:rPr lang="cs-CZ" dirty="0" smtClean="0">
                <a:solidFill>
                  <a:schemeClr val="tx1"/>
                </a:solidFill>
              </a:rPr>
              <a:t>možnosti sdílení vytvořených materiálů, metoda získává nových rozměrů.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1124528" y="5213136"/>
            <a:ext cx="1872000" cy="1260000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On-line zdroje:</a:t>
            </a:r>
          </a:p>
          <a:p>
            <a:r>
              <a:rPr lang="cs-CZ" dirty="0" smtClean="0">
                <a:solidFill>
                  <a:schemeClr val="tx1"/>
                </a:solidFill>
                <a:hlinkClick r:id="rId7"/>
              </a:rPr>
              <a:t>Mindmup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8"/>
              </a:rPr>
              <a:t>Bubbl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9"/>
              </a:rPr>
              <a:t>Weydo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603730" y="3750676"/>
            <a:ext cx="3527693" cy="1119026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Aplikace pro Android zdarma:</a:t>
            </a:r>
          </a:p>
          <a:p>
            <a:r>
              <a:rPr lang="cs-CZ" dirty="0">
                <a:solidFill>
                  <a:schemeClr val="tx1"/>
                </a:solidFill>
                <a:hlinkClick r:id="rId10"/>
              </a:rPr>
              <a:t>SimpleMind Free mind </a:t>
            </a:r>
            <a:r>
              <a:rPr lang="cs-CZ" dirty="0" err="1" smtClean="0">
                <a:solidFill>
                  <a:schemeClr val="tx1"/>
                </a:solidFill>
                <a:hlinkClick r:id="rId10"/>
              </a:rPr>
              <a:t>mapping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  <a:hlinkClick r:id="rId11"/>
              </a:rPr>
              <a:t>Mindly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603729" y="5263770"/>
            <a:ext cx="3527693" cy="1205545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Aplikace pro Apple zdarma:</a:t>
            </a:r>
          </a:p>
          <a:p>
            <a:r>
              <a:rPr lang="cs-CZ" dirty="0" smtClean="0">
                <a:solidFill>
                  <a:schemeClr val="tx1"/>
                </a:solidFill>
                <a:hlinkClick r:id="rId12"/>
              </a:rPr>
              <a:t>SimpleMind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3"/>
              </a:rPr>
              <a:t>iMindMap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  <a:hlinkClick r:id="rId14"/>
              </a:rPr>
              <a:t>MindMeister 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106756" y="5213136"/>
            <a:ext cx="1872000" cy="1260000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 smtClean="0">
              <a:solidFill>
                <a:schemeClr val="tx1"/>
              </a:solidFill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559947561"/>
              </p:ext>
            </p:extLst>
          </p:nvPr>
        </p:nvGraphicFramePr>
        <p:xfrm>
          <a:off x="2996528" y="5213136"/>
          <a:ext cx="2104282" cy="1462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</p:spTree>
    <p:extLst>
      <p:ext uri="{BB962C8B-B14F-4D97-AF65-F5344CB8AC3E}">
        <p14:creationId xmlns:p14="http://schemas.microsoft.com/office/powerpoint/2010/main" val="1200930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751484" y="1070731"/>
            <a:ext cx="4936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VÝUKOVÁ VIDEA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Obdélník 14"/>
          <p:cNvSpPr/>
          <p:nvPr/>
        </p:nvSpPr>
        <p:spPr>
          <a:xfrm>
            <a:off x="5144877" y="2083271"/>
            <a:ext cx="3986547" cy="2015005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PŘEVRÁCENÁ TŘÍDA </a:t>
            </a:r>
            <a:r>
              <a:rPr lang="cs-CZ" dirty="0" smtClean="0">
                <a:solidFill>
                  <a:schemeClr val="tx1"/>
                </a:solidFill>
              </a:rPr>
              <a:t>= způsob výuky, kdy žák sleduje video doma, ve škole si pak již žáci prohlubují znalosti diskusí nebo pracují samostatně, učitel pomáhá </a:t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žákům zvládat studijní obtíže.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124528" y="2083272"/>
            <a:ext cx="3843172" cy="2015004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Videa patří mezi často vyhledávané zdroje do výuky. Obzvláště v souvislosti </a:t>
            </a: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s </a:t>
            </a:r>
            <a:r>
              <a:rPr lang="cs-CZ" dirty="0" smtClean="0">
                <a:solidFill>
                  <a:schemeClr val="tx1"/>
                </a:solidFill>
              </a:rPr>
              <a:t>převrácenou třídou jsou </a:t>
            </a:r>
            <a:r>
              <a:rPr lang="cs-CZ" dirty="0" smtClean="0">
                <a:solidFill>
                  <a:schemeClr val="tx1"/>
                </a:solidFill>
              </a:rPr>
              <a:t>vhodným </a:t>
            </a:r>
            <a:r>
              <a:rPr lang="cs-CZ" dirty="0" smtClean="0">
                <a:solidFill>
                  <a:schemeClr val="tx1"/>
                </a:solidFill>
              </a:rPr>
              <a:t>doplňkem do řady vyučovacích předmětů.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5144877" y="4187486"/>
            <a:ext cx="1080000" cy="1080000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  <a:hlinkClick r:id="rId4"/>
              </a:rPr>
              <a:t>Khanova škola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124528" y="4177545"/>
            <a:ext cx="3843172" cy="2259151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Pořady České televize: </a:t>
            </a:r>
          </a:p>
          <a:p>
            <a:r>
              <a:rPr lang="cs-CZ" dirty="0" smtClean="0">
                <a:solidFill>
                  <a:schemeClr val="tx1"/>
                </a:solidFill>
                <a:hlinkClick r:id="rId5"/>
              </a:rPr>
              <a:t>Videoatlas naší přírody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6"/>
              </a:rPr>
              <a:t>Evropské pexeso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7"/>
              </a:rPr>
              <a:t>Kompas času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>
                <a:hlinkClick r:id="rId8"/>
              </a:rPr>
              <a:t>Dvaasedmdesát jmen české </a:t>
            </a:r>
            <a:r>
              <a:rPr lang="cs-CZ" dirty="0" smtClean="0">
                <a:hlinkClick r:id="rId8"/>
              </a:rPr>
              <a:t>historie</a:t>
            </a:r>
            <a:endParaRPr lang="cs-CZ" dirty="0" smtClean="0"/>
          </a:p>
          <a:p>
            <a:r>
              <a:rPr lang="cs-CZ" dirty="0">
                <a:solidFill>
                  <a:schemeClr val="tx1"/>
                </a:solidFill>
                <a:hlinkClick r:id="rId9"/>
              </a:rPr>
              <a:t>Dějiny udatného českého národa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144877" y="5356696"/>
            <a:ext cx="1080000" cy="108000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  <a:hlinkClick r:id="rId10"/>
              </a:rPr>
              <a:t>Videa Česky</a:t>
            </a: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19" name="Picture 4" descr="http://png.clipart.me/graphics/thumbs/130/isolated-globe-earth-icon-on-white-background_130699634.jpg">
            <a:hlinkClick r:id="rId11"/>
          </p:cNvPr>
          <p:cNvPicPr>
            <a:picLocks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8" t="9438" r="9996" b="14057"/>
          <a:stretch/>
        </p:blipFill>
        <p:spPr bwMode="auto">
          <a:xfrm>
            <a:off x="8363119" y="3129716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Obdélník 20"/>
          <p:cNvSpPr/>
          <p:nvPr/>
        </p:nvSpPr>
        <p:spPr>
          <a:xfrm>
            <a:off x="6328424" y="4187487"/>
            <a:ext cx="2803000" cy="224921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err="1" smtClean="0">
                <a:solidFill>
                  <a:schemeClr val="tx1"/>
                </a:solidFill>
              </a:rPr>
              <a:t>YouTube</a:t>
            </a:r>
            <a:r>
              <a:rPr lang="cs-CZ" b="1" dirty="0" smtClean="0">
                <a:solidFill>
                  <a:schemeClr val="tx1"/>
                </a:solidFill>
              </a:rPr>
              <a:t>: </a:t>
            </a:r>
          </a:p>
          <a:p>
            <a:r>
              <a:rPr lang="cs-CZ" dirty="0" smtClean="0">
                <a:solidFill>
                  <a:schemeClr val="tx1"/>
                </a:solidFill>
                <a:hlinkClick r:id="rId13"/>
              </a:rPr>
              <a:t>BBC </a:t>
            </a:r>
            <a:r>
              <a:rPr lang="cs-CZ" dirty="0" err="1" smtClean="0">
                <a:solidFill>
                  <a:schemeClr val="tx1"/>
                </a:solidFill>
                <a:hlinkClick r:id="rId13"/>
              </a:rPr>
              <a:t>Learning</a:t>
            </a:r>
            <a:r>
              <a:rPr lang="cs-CZ" dirty="0" smtClean="0">
                <a:solidFill>
                  <a:schemeClr val="tx1"/>
                </a:solidFill>
                <a:hlinkClick r:id="rId13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hlinkClick r:id="rId13"/>
              </a:rPr>
              <a:t>English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4"/>
              </a:rPr>
              <a:t>NEZkreslená věda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5"/>
              </a:rPr>
              <a:t>British </a:t>
            </a:r>
            <a:r>
              <a:rPr lang="cs-CZ" dirty="0" err="1" smtClean="0">
                <a:solidFill>
                  <a:schemeClr val="tx1"/>
                </a:solidFill>
                <a:hlinkClick r:id="rId15"/>
              </a:rPr>
              <a:t>Pathé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/>
          </a:p>
        </p:txBody>
      </p:sp>
      <p:pic>
        <p:nvPicPr>
          <p:cNvPr id="2050" name="Picture 2" descr="https://developers.google.com/youtube/images/YouTube-logo-full_color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9029" y="4098276"/>
            <a:ext cx="1348090" cy="83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705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163919" y="1070731"/>
            <a:ext cx="21116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BLOGY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Obdélník 14"/>
          <p:cNvSpPr/>
          <p:nvPr/>
        </p:nvSpPr>
        <p:spPr>
          <a:xfrm>
            <a:off x="6128882" y="3401635"/>
            <a:ext cx="3160281" cy="1265857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Blog paní učitelky Jitky Rambouskové </a:t>
            </a:r>
          </a:p>
          <a:p>
            <a:r>
              <a:rPr lang="cs-CZ" dirty="0" smtClean="0">
                <a:solidFill>
                  <a:schemeClr val="tx1"/>
                </a:solidFill>
                <a:hlinkClick r:id="rId4"/>
              </a:rPr>
              <a:t>www.cojsemvyzkousela.cz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124528" y="2083271"/>
            <a:ext cx="2709906" cy="1728565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Na internetu existuje celá řada blogů a zajímavých portálů, kde lze hledat inspiraci do výuky s využitím </a:t>
            </a:r>
            <a:r>
              <a:rPr lang="cs-CZ" dirty="0" err="1" smtClean="0">
                <a:solidFill>
                  <a:schemeClr val="tx1"/>
                </a:solidFill>
              </a:rPr>
              <a:t>tabletů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1124528" y="3929659"/>
            <a:ext cx="2709906" cy="611024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Klub </a:t>
            </a:r>
            <a:r>
              <a:rPr lang="cs-CZ" dirty="0">
                <a:solidFill>
                  <a:schemeClr val="tx1"/>
                </a:solidFill>
              </a:rPr>
              <a:t>moderních učitelů </a:t>
            </a:r>
            <a:r>
              <a:rPr lang="cs-CZ" dirty="0" smtClean="0">
                <a:solidFill>
                  <a:schemeClr val="tx1"/>
                </a:solidFill>
                <a:hlinkClick r:id="rId5"/>
              </a:rPr>
              <a:t>www.klubmu.cz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136030" y="4787176"/>
            <a:ext cx="3160281" cy="1513094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PEPOUŠŮV nápadník </a:t>
            </a:r>
            <a:r>
              <a:rPr lang="cs-CZ" dirty="0">
                <a:solidFill>
                  <a:schemeClr val="tx1"/>
                </a:solidFill>
              </a:rPr>
              <a:t>neboli </a:t>
            </a:r>
            <a:r>
              <a:rPr lang="cs-CZ" dirty="0" err="1">
                <a:solidFill>
                  <a:schemeClr val="tx1"/>
                </a:solidFill>
              </a:rPr>
              <a:t>PEdagog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err="1">
                <a:solidFill>
                  <a:schemeClr val="tx1"/>
                </a:solidFill>
              </a:rPr>
              <a:t>POstižený</a:t>
            </a:r>
            <a:r>
              <a:rPr lang="cs-CZ" dirty="0">
                <a:solidFill>
                  <a:schemeClr val="tx1"/>
                </a:solidFill>
              </a:rPr>
              <a:t> Učitelským </a:t>
            </a:r>
            <a:r>
              <a:rPr lang="cs-CZ" dirty="0" smtClean="0">
                <a:solidFill>
                  <a:schemeClr val="tx1"/>
                </a:solidFill>
              </a:rPr>
              <a:t>Šílenstvím </a:t>
            </a:r>
            <a:r>
              <a:rPr lang="cs-CZ" dirty="0" smtClean="0">
                <a:solidFill>
                  <a:schemeClr val="tx1"/>
                </a:solidFill>
                <a:hlinkClick r:id="rId6"/>
              </a:rPr>
              <a:t>http</a:t>
            </a:r>
            <a:r>
              <a:rPr lang="cs-CZ" dirty="0">
                <a:solidFill>
                  <a:schemeClr val="tx1"/>
                </a:solidFill>
                <a:hlinkClick r:id="rId6"/>
              </a:rPr>
              <a:t>://</a:t>
            </a:r>
            <a:r>
              <a:rPr lang="cs-CZ" dirty="0" smtClean="0">
                <a:solidFill>
                  <a:schemeClr val="tx1"/>
                </a:solidFill>
                <a:hlinkClick r:id="rId6"/>
              </a:rPr>
              <a:t>inapadnik.blogspot.cz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061804" y="5435779"/>
            <a:ext cx="2768968" cy="864492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/>
                </a:solidFill>
              </a:rPr>
              <a:t>O technologiích (nejen) ve školách</a:t>
            </a:r>
            <a:r>
              <a:rPr lang="cs-CZ" dirty="0" smtClean="0">
                <a:solidFill>
                  <a:schemeClr val="tx1"/>
                </a:solidFill>
              </a:rPr>
              <a:t>.... </a:t>
            </a:r>
            <a:r>
              <a:rPr lang="cs-CZ" dirty="0" smtClean="0">
                <a:solidFill>
                  <a:schemeClr val="tx1"/>
                </a:solidFill>
                <a:hlinkClick r:id="rId7"/>
              </a:rPr>
              <a:t>http</a:t>
            </a:r>
            <a:r>
              <a:rPr lang="cs-CZ" dirty="0">
                <a:solidFill>
                  <a:schemeClr val="tx1"/>
                </a:solidFill>
                <a:hlinkClick r:id="rId7"/>
              </a:rPr>
              <a:t>://</a:t>
            </a:r>
            <a:r>
              <a:rPr lang="cs-CZ" dirty="0" smtClean="0">
                <a:solidFill>
                  <a:schemeClr val="tx1"/>
                </a:solidFill>
                <a:hlinkClick r:id="rId7"/>
              </a:rPr>
              <a:t>www.klatovsky.cz</a:t>
            </a: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3" name="Obrázek 2">
            <a:hlinkClick r:id="rId8"/>
          </p:cNvPr>
          <p:cNvPicPr>
            <a:picLocks noChangeAspect="1"/>
          </p:cNvPicPr>
          <p:nvPr/>
        </p:nvPicPr>
        <p:blipFill rotWithShape="1">
          <a:blip r:embed="rId9"/>
          <a:srcRect t="22618" b="18105"/>
          <a:stretch/>
        </p:blipFill>
        <p:spPr>
          <a:xfrm>
            <a:off x="4243509" y="3859071"/>
            <a:ext cx="1512000" cy="896271"/>
          </a:xfrm>
          <a:prstGeom prst="rect">
            <a:avLst/>
          </a:prstGeom>
        </p:spPr>
      </p:pic>
      <p:sp>
        <p:nvSpPr>
          <p:cNvPr id="19" name="Obdélník 18"/>
          <p:cNvSpPr/>
          <p:nvPr/>
        </p:nvSpPr>
        <p:spPr>
          <a:xfrm>
            <a:off x="1120865" y="4653345"/>
            <a:ext cx="2709906" cy="627617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Portál Sborovna.cz</a:t>
            </a:r>
          </a:p>
          <a:p>
            <a:r>
              <a:rPr lang="cs-CZ" dirty="0" smtClean="0">
                <a:solidFill>
                  <a:schemeClr val="tx1"/>
                </a:solidFill>
                <a:hlinkClick r:id="rId10"/>
              </a:rPr>
              <a:t>www.sborovna.cz</a:t>
            </a: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5" name="Obrázek 4">
            <a:hlinkClick r:id="rId11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50358" y="4840407"/>
            <a:ext cx="1512000" cy="1459863"/>
          </a:xfrm>
          <a:prstGeom prst="rect">
            <a:avLst/>
          </a:prstGeom>
        </p:spPr>
      </p:pic>
      <p:sp>
        <p:nvSpPr>
          <p:cNvPr id="21" name="Obdélník 20"/>
          <p:cNvSpPr/>
          <p:nvPr/>
        </p:nvSpPr>
        <p:spPr>
          <a:xfrm>
            <a:off x="4222084" y="2686043"/>
            <a:ext cx="1512000" cy="1080000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8" name="Picture 4" descr="logo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949" y="2760874"/>
            <a:ext cx="2095500" cy="98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Obdélník 21"/>
          <p:cNvSpPr/>
          <p:nvPr/>
        </p:nvSpPr>
        <p:spPr>
          <a:xfrm>
            <a:off x="4222084" y="2088535"/>
            <a:ext cx="1512000" cy="524876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://www.activucitel.cz/images/layout-activeucitel/logo-activucitel.png">
            <a:hlinkClick r:id="rId15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638" y="2058193"/>
            <a:ext cx="1698123" cy="58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Obdélník 22"/>
          <p:cNvSpPr/>
          <p:nvPr/>
        </p:nvSpPr>
        <p:spPr>
          <a:xfrm>
            <a:off x="6136029" y="2083271"/>
            <a:ext cx="3153133" cy="1198680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/>
                </a:solidFill>
              </a:rPr>
              <a:t>Informační technologie ve </a:t>
            </a:r>
            <a:r>
              <a:rPr lang="cs-CZ" dirty="0" smtClean="0">
                <a:solidFill>
                  <a:schemeClr val="tx1"/>
                </a:solidFill>
              </a:rPr>
              <a:t>výuce</a:t>
            </a:r>
          </a:p>
          <a:p>
            <a:r>
              <a:rPr lang="cs-CZ" dirty="0">
                <a:solidFill>
                  <a:schemeClr val="tx1"/>
                </a:solidFill>
                <a:hlinkClick r:id="rId17"/>
              </a:rPr>
              <a:t>http://</a:t>
            </a:r>
            <a:r>
              <a:rPr lang="cs-CZ" dirty="0" smtClean="0">
                <a:solidFill>
                  <a:schemeClr val="tx1"/>
                </a:solidFill>
                <a:hlinkClick r:id="rId17"/>
              </a:rPr>
              <a:t>ittechvevyuce.blogspot.cz</a:t>
            </a: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50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437139" y="1070731"/>
            <a:ext cx="55651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GALERIE OBRÁZKŮ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Obdélník 16"/>
          <p:cNvSpPr/>
          <p:nvPr/>
        </p:nvSpPr>
        <p:spPr>
          <a:xfrm>
            <a:off x="1124528" y="2083272"/>
            <a:ext cx="3977842" cy="2224323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/>
                </a:solidFill>
              </a:rPr>
              <a:t>Občas potřebujeme nějaký pěkný ilustrační obrázek </a:t>
            </a:r>
            <a:r>
              <a:rPr lang="cs-CZ" dirty="0" smtClean="0">
                <a:solidFill>
                  <a:schemeClr val="tx1"/>
                </a:solidFill>
              </a:rPr>
              <a:t>do prezentace nebo na web. Kde </a:t>
            </a:r>
            <a:r>
              <a:rPr lang="cs-CZ" dirty="0">
                <a:solidFill>
                  <a:schemeClr val="tx1"/>
                </a:solidFill>
              </a:rPr>
              <a:t>ho legálně vzít a přitom neplatit</a:t>
            </a:r>
            <a:r>
              <a:rPr lang="cs-CZ" dirty="0" smtClean="0">
                <a:solidFill>
                  <a:schemeClr val="tx1"/>
                </a:solidFill>
              </a:rPr>
              <a:t>? Na </a:t>
            </a:r>
            <a:r>
              <a:rPr lang="cs-CZ" dirty="0">
                <a:solidFill>
                  <a:schemeClr val="tx1"/>
                </a:solidFill>
              </a:rPr>
              <a:t>internetu </a:t>
            </a:r>
            <a:r>
              <a:rPr lang="cs-CZ" dirty="0" smtClean="0">
                <a:solidFill>
                  <a:schemeClr val="tx1"/>
                </a:solidFill>
              </a:rPr>
              <a:t>existuje </a:t>
            </a:r>
            <a:r>
              <a:rPr lang="cs-CZ" dirty="0">
                <a:solidFill>
                  <a:schemeClr val="tx1"/>
                </a:solidFill>
              </a:rPr>
              <a:t>mnoho zdrojů, ze kterých je možno stáhnout kvalitní </a:t>
            </a:r>
            <a:r>
              <a:rPr lang="cs-CZ" dirty="0" smtClean="0">
                <a:solidFill>
                  <a:schemeClr val="tx1"/>
                </a:solidFill>
              </a:rPr>
              <a:t>obrázek zdarma i </a:t>
            </a:r>
            <a:r>
              <a:rPr lang="cs-CZ" dirty="0">
                <a:solidFill>
                  <a:schemeClr val="tx1"/>
                </a:solidFill>
              </a:rPr>
              <a:t>pro komerční sdělení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1124528" y="4470820"/>
            <a:ext cx="1748264" cy="1080000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  <a:hlinkClick r:id="rId4"/>
              </a:rPr>
              <a:t>Vše o citacích a autorském zákoně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471699" y="2083271"/>
            <a:ext cx="3429930" cy="4413136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Přehled webových portálů: </a:t>
            </a:r>
            <a:r>
              <a:rPr lang="cs-CZ" dirty="0" smtClean="0">
                <a:solidFill>
                  <a:schemeClr val="tx1"/>
                </a:solidFill>
                <a:hlinkClick r:id="rId5"/>
              </a:rPr>
              <a:t>Dreamstime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6"/>
              </a:rPr>
              <a:t>Commons </a:t>
            </a:r>
            <a:r>
              <a:rPr lang="cs-CZ" dirty="0" err="1" smtClean="0">
                <a:solidFill>
                  <a:schemeClr val="tx1"/>
                </a:solidFill>
                <a:hlinkClick r:id="rId6"/>
              </a:rPr>
              <a:t>Wikimedia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7"/>
              </a:rPr>
              <a:t>Stockvault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8"/>
              </a:rPr>
              <a:t>Freedigitalphotos</a:t>
            </a:r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9"/>
              </a:rPr>
              <a:t>Morguefile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  <a:hlinkClick r:id="rId10"/>
              </a:rPr>
              <a:t>Icon </a:t>
            </a:r>
            <a:r>
              <a:rPr lang="cs-CZ" dirty="0" err="1" smtClean="0">
                <a:solidFill>
                  <a:schemeClr val="tx1"/>
                </a:solidFill>
                <a:hlinkClick r:id="rId10"/>
              </a:rPr>
              <a:t>Finder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1"/>
              </a:rPr>
              <a:t>Pixmac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2"/>
              </a:rPr>
              <a:t>Publicphoto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3"/>
              </a:rPr>
              <a:t>Imageafter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4"/>
              </a:rPr>
              <a:t>Freerangestock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5"/>
              </a:rPr>
              <a:t>Blueprints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6"/>
              </a:rPr>
              <a:t>Nationsillustrated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7"/>
              </a:rPr>
              <a:t>Vector4free</a:t>
            </a: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80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803571" y="1070731"/>
            <a:ext cx="28323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SENZORY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Obdélník 16"/>
          <p:cNvSpPr/>
          <p:nvPr/>
        </p:nvSpPr>
        <p:spPr>
          <a:xfrm>
            <a:off x="1124528" y="2083272"/>
            <a:ext cx="3682842" cy="1940895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Kromě zabudovaných senzorů (fotoaparát, </a:t>
            </a:r>
            <a:r>
              <a:rPr lang="cs-CZ" dirty="0" smtClean="0">
                <a:solidFill>
                  <a:schemeClr val="tx1"/>
                </a:solidFill>
                <a:hlinkClick r:id="rId4"/>
              </a:rPr>
              <a:t>gyroskop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smtClean="0">
                <a:solidFill>
                  <a:schemeClr val="tx1"/>
                </a:solidFill>
                <a:hlinkClick r:id="rId5"/>
              </a:rPr>
              <a:t>akcelerometr</a:t>
            </a:r>
            <a:r>
              <a:rPr lang="cs-CZ" dirty="0" smtClean="0">
                <a:solidFill>
                  <a:schemeClr val="tx1"/>
                </a:solidFill>
              </a:rPr>
              <a:t>) lze k tabletu připojit celou škálu externích měřících senzorů: teploměr, pH senzor, voltmetr, barometr aj.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074" name="Picture 2" descr="http://www.itveskole.cz/wp-content/uploads/2013/08/vernier_logo_2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501" y="2084140"/>
            <a:ext cx="1585090" cy="8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seatongue.com/wp-content/uploads/logos/pasco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949" y="3053719"/>
            <a:ext cx="1585090" cy="422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1.prweb.com/prfiles/2014/08/02/12068143/gI_66626_fourier.png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501" y="3604141"/>
            <a:ext cx="1605986" cy="417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bdélník 12"/>
          <p:cNvSpPr/>
          <p:nvPr/>
        </p:nvSpPr>
        <p:spPr>
          <a:xfrm>
            <a:off x="1124528" y="4230477"/>
            <a:ext cx="3682842" cy="1940894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Díky senzorů může učitel s žáky EXPERIMENTOVAT </a:t>
            </a:r>
            <a:r>
              <a:rPr lang="cs-CZ" dirty="0">
                <a:solidFill>
                  <a:schemeClr val="tx1"/>
                </a:solidFill>
              </a:rPr>
              <a:t>= </a:t>
            </a:r>
            <a:r>
              <a:rPr lang="cs-CZ" dirty="0" smtClean="0">
                <a:solidFill>
                  <a:schemeClr val="tx1"/>
                </a:solidFill>
              </a:rPr>
              <a:t>získávat data v reálném čase, </a:t>
            </a:r>
            <a:r>
              <a:rPr lang="cs-CZ" dirty="0">
                <a:solidFill>
                  <a:schemeClr val="tx1"/>
                </a:solidFill>
              </a:rPr>
              <a:t>zaznamenat je číselně, grafem nebo tabulkou a zanalyzovat je, to znamená zasadit je do širších souvislostí. 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6780722" y="2083272"/>
            <a:ext cx="2712355" cy="1940894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  <a:hlinkClick r:id="rId12"/>
              </a:rPr>
              <a:t>Videa a </a:t>
            </a:r>
            <a:r>
              <a:rPr lang="cs-CZ" dirty="0" err="1" smtClean="0">
                <a:solidFill>
                  <a:schemeClr val="tx1"/>
                </a:solidFill>
                <a:hlinkClick r:id="rId12"/>
              </a:rPr>
              <a:t>videonávody</a:t>
            </a:r>
            <a:endParaRPr lang="cs-CZ" dirty="0" smtClean="0">
              <a:solidFill>
                <a:schemeClr val="tx1"/>
              </a:solidFill>
              <a:hlinkClick r:id="rId12"/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3"/>
              </a:rPr>
              <a:t>Fyzikální experimenty</a:t>
            </a:r>
          </a:p>
          <a:p>
            <a:r>
              <a:rPr lang="cs-CZ" dirty="0" smtClean="0">
                <a:solidFill>
                  <a:schemeClr val="tx1"/>
                </a:solidFill>
                <a:hlinkClick r:id="rId14"/>
              </a:rPr>
              <a:t>Využití tabletu ve fyzice</a:t>
            </a:r>
            <a:endParaRPr lang="cs-CZ" dirty="0" smtClean="0">
              <a:solidFill>
                <a:schemeClr val="tx1"/>
              </a:solidFill>
              <a:hlinkClick r:id="rId13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001501" y="4215066"/>
            <a:ext cx="4481128" cy="1940894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Doporučené aplikace: </a:t>
            </a:r>
          </a:p>
          <a:p>
            <a:r>
              <a:rPr lang="cs-CZ" dirty="0" smtClean="0">
                <a:solidFill>
                  <a:schemeClr val="tx1"/>
                </a:solidFill>
                <a:hlinkClick r:id="rId15"/>
              </a:rPr>
              <a:t>AndroSenzor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– aplikace pro android</a:t>
            </a:r>
          </a:p>
          <a:p>
            <a:r>
              <a:rPr lang="cs-CZ" dirty="0">
                <a:solidFill>
                  <a:schemeClr val="tx1"/>
                </a:solidFill>
                <a:hlinkClick r:id="rId16"/>
              </a:rPr>
              <a:t>Smart </a:t>
            </a:r>
            <a:r>
              <a:rPr lang="cs-CZ" dirty="0" err="1" smtClean="0">
                <a:solidFill>
                  <a:schemeClr val="tx1"/>
                </a:solidFill>
                <a:hlinkClick r:id="rId16"/>
              </a:rPr>
              <a:t>Tools</a:t>
            </a:r>
            <a:r>
              <a:rPr lang="cs-CZ" dirty="0" smtClean="0">
                <a:solidFill>
                  <a:schemeClr val="tx1"/>
                </a:solidFill>
              </a:rPr>
              <a:t> – sada aplikací pro Android</a:t>
            </a:r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7"/>
              </a:rPr>
              <a:t>MiLAB</a:t>
            </a:r>
            <a:r>
              <a:rPr lang="cs-CZ" dirty="0" smtClean="0">
                <a:solidFill>
                  <a:schemeClr val="tx1"/>
                </a:solidFill>
              </a:rPr>
              <a:t> – aplikace pro Apple</a:t>
            </a:r>
          </a:p>
          <a:p>
            <a:r>
              <a:rPr lang="cs-CZ" dirty="0" smtClean="0">
                <a:solidFill>
                  <a:schemeClr val="tx1"/>
                </a:solidFill>
                <a:hlinkClick r:id="rId18"/>
              </a:rPr>
              <a:t>Kompas</a:t>
            </a:r>
            <a:r>
              <a:rPr lang="cs-CZ" dirty="0" smtClean="0">
                <a:solidFill>
                  <a:schemeClr val="tx1"/>
                </a:solidFill>
              </a:rPr>
              <a:t> – aplikace pro Windows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599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121053" y="1070731"/>
            <a:ext cx="41973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LMS SYSTÉMY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Obdélník 16"/>
          <p:cNvSpPr/>
          <p:nvPr/>
        </p:nvSpPr>
        <p:spPr>
          <a:xfrm>
            <a:off x="1124528" y="2083271"/>
            <a:ext cx="3083915" cy="3513298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err="1">
                <a:solidFill>
                  <a:schemeClr val="tx1"/>
                </a:solidFill>
              </a:rPr>
              <a:t>Learning</a:t>
            </a:r>
            <a:r>
              <a:rPr lang="cs-CZ" dirty="0">
                <a:solidFill>
                  <a:schemeClr val="tx1"/>
                </a:solidFill>
              </a:rPr>
              <a:t> Management </a:t>
            </a:r>
            <a:r>
              <a:rPr lang="cs-CZ" dirty="0" smtClean="0">
                <a:solidFill>
                  <a:schemeClr val="tx1"/>
                </a:solidFill>
              </a:rPr>
              <a:t>System </a:t>
            </a:r>
            <a:r>
              <a:rPr lang="cs-CZ" dirty="0">
                <a:solidFill>
                  <a:schemeClr val="tx1"/>
                </a:solidFill>
              </a:rPr>
              <a:t>je systém pro řízení výuky, tedy </a:t>
            </a:r>
            <a:r>
              <a:rPr lang="cs-CZ" dirty="0" smtClean="0">
                <a:solidFill>
                  <a:schemeClr val="tx1"/>
                </a:solidFill>
              </a:rPr>
              <a:t>aplikace, která </a:t>
            </a:r>
            <a:r>
              <a:rPr lang="cs-CZ" dirty="0">
                <a:solidFill>
                  <a:schemeClr val="tx1"/>
                </a:solidFill>
              </a:rPr>
              <a:t>v sobě </a:t>
            </a:r>
            <a:r>
              <a:rPr lang="cs-CZ" dirty="0" smtClean="0">
                <a:solidFill>
                  <a:schemeClr val="tx1"/>
                </a:solidFill>
              </a:rPr>
              <a:t>integruje </a:t>
            </a:r>
            <a:r>
              <a:rPr lang="cs-CZ" dirty="0">
                <a:solidFill>
                  <a:schemeClr val="tx1"/>
                </a:solidFill>
              </a:rPr>
              <a:t>zpravidla nejrůznější on-line nástroje pro komunikaci a řízení studia (nástěnka, diskusní fórum, chat, učební </a:t>
            </a:r>
            <a:r>
              <a:rPr lang="cs-CZ" dirty="0" smtClean="0">
                <a:solidFill>
                  <a:schemeClr val="tx1"/>
                </a:solidFill>
              </a:rPr>
              <a:t>materiály, testy, úkoly, </a:t>
            </a:r>
            <a:r>
              <a:rPr lang="cs-CZ" dirty="0">
                <a:solidFill>
                  <a:schemeClr val="tx1"/>
                </a:solidFill>
              </a:rPr>
              <a:t>evidence </a:t>
            </a:r>
            <a:r>
              <a:rPr lang="cs-CZ" dirty="0" smtClean="0">
                <a:solidFill>
                  <a:schemeClr val="tx1"/>
                </a:solidFill>
              </a:rPr>
              <a:t>aj.).</a:t>
            </a:r>
          </a:p>
          <a:p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865129" y="2083272"/>
            <a:ext cx="3444124" cy="3513298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err="1" smtClean="0">
                <a:solidFill>
                  <a:schemeClr val="tx1"/>
                </a:solidFill>
              </a:rPr>
              <a:t>iTřída</a:t>
            </a:r>
            <a:endParaRPr lang="cs-CZ" b="1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= moderní </a:t>
            </a:r>
            <a:r>
              <a:rPr lang="cs-CZ" dirty="0">
                <a:solidFill>
                  <a:schemeClr val="tx1"/>
                </a:solidFill>
              </a:rPr>
              <a:t>nástroj pro podporu výuky, </a:t>
            </a:r>
            <a:r>
              <a:rPr lang="cs-CZ" dirty="0" smtClean="0">
                <a:solidFill>
                  <a:schemeClr val="tx1"/>
                </a:solidFill>
              </a:rPr>
              <a:t>který se </a:t>
            </a:r>
            <a:r>
              <a:rPr lang="cs-CZ" dirty="0">
                <a:solidFill>
                  <a:schemeClr val="tx1"/>
                </a:solidFill>
              </a:rPr>
              <a:t>vyznačuje řadou pozitivních vlastností vhodných </a:t>
            </a:r>
            <a:r>
              <a:rPr lang="cs-CZ" dirty="0" smtClean="0">
                <a:solidFill>
                  <a:schemeClr val="tx1"/>
                </a:solidFill>
              </a:rPr>
              <a:t>pro vzdělávání: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intuitivní prostředí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jednotné přihlašování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aktivizace žáků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spolupráce a sdílení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hodnocení a zpětná vazba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4" descr="http://wildelake.com/pawprint/wp-content/uploads/2014/02/logo_edmodo.jpe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52" b="3961"/>
          <a:stretch/>
        </p:blipFill>
        <p:spPr bwMode="auto">
          <a:xfrm>
            <a:off x="4330422" y="3576260"/>
            <a:ext cx="1412727" cy="11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Obdélník 23"/>
          <p:cNvSpPr/>
          <p:nvPr/>
        </p:nvSpPr>
        <p:spPr>
          <a:xfrm>
            <a:off x="4341338" y="2790547"/>
            <a:ext cx="1412727" cy="634446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21" name="Picture 2" descr="http://i.ytimg.com/vi/I4mmMeMDMic/maxresdefault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632" y="2756346"/>
            <a:ext cx="1404000" cy="7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Obdélník 24"/>
          <p:cNvSpPr/>
          <p:nvPr/>
        </p:nvSpPr>
        <p:spPr>
          <a:xfrm>
            <a:off x="4319505" y="4771424"/>
            <a:ext cx="1412727" cy="926072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23" name="Picture 6" descr="http://i.imgur.com/zWsRPXl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83"/>
          <a:stretch/>
        </p:blipFill>
        <p:spPr bwMode="auto">
          <a:xfrm>
            <a:off x="4333650" y="4779832"/>
            <a:ext cx="1471708" cy="917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Obdélník 26"/>
          <p:cNvSpPr/>
          <p:nvPr/>
        </p:nvSpPr>
        <p:spPr>
          <a:xfrm>
            <a:off x="4341338" y="2083271"/>
            <a:ext cx="1412727" cy="647820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26" name="Picture 10" descr="https://www.itrida.cz/images/logo-2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52903" b="-11328"/>
          <a:stretch/>
        </p:blipFill>
        <p:spPr bwMode="auto">
          <a:xfrm>
            <a:off x="4433889" y="2164053"/>
            <a:ext cx="1378013" cy="449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Obdélník 27"/>
          <p:cNvSpPr/>
          <p:nvPr/>
        </p:nvSpPr>
        <p:spPr>
          <a:xfrm>
            <a:off x="5865129" y="5717536"/>
            <a:ext cx="3444124" cy="580951"/>
          </a:xfrm>
          <a:prstGeom prst="rect">
            <a:avLst/>
          </a:prstGeom>
          <a:solidFill>
            <a:schemeClr val="accent4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Více informací na webu:</a:t>
            </a:r>
          </a:p>
          <a:p>
            <a:r>
              <a:rPr lang="cs-CZ" dirty="0" smtClean="0">
                <a:solidFill>
                  <a:schemeClr val="tx1"/>
                </a:solidFill>
                <a:hlinkClick r:id="rId8"/>
              </a:rPr>
              <a:t>www.itrida.cz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1124527" y="5717536"/>
            <a:ext cx="3083915" cy="580951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Další články: </a:t>
            </a:r>
          </a:p>
          <a:p>
            <a:r>
              <a:rPr lang="cs-CZ" dirty="0">
                <a:hlinkClick r:id="rId9"/>
              </a:rPr>
              <a:t>Open </a:t>
            </a:r>
            <a:r>
              <a:rPr lang="cs-CZ" dirty="0" smtClean="0">
                <a:hlinkClick r:id="rId9"/>
              </a:rPr>
              <a:t>Source </a:t>
            </a:r>
            <a:r>
              <a:rPr lang="cs-CZ" dirty="0" smtClean="0">
                <a:solidFill>
                  <a:schemeClr val="tx1"/>
                </a:solidFill>
                <a:hlinkClick r:id="rId9"/>
              </a:rPr>
              <a:t>software</a:t>
            </a: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30" name="Picture 12" descr="http://www.porsnet.cz/wp-content/uploads/2012/04/365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587" y="5812144"/>
            <a:ext cx="1404000" cy="486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575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127655" y="1070731"/>
            <a:ext cx="4184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ŘÍZENÍ VÝUKY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Obdélník 16"/>
          <p:cNvSpPr/>
          <p:nvPr/>
        </p:nvSpPr>
        <p:spPr>
          <a:xfrm>
            <a:off x="1124528" y="2083270"/>
            <a:ext cx="3083915" cy="3987023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/>
                </a:solidFill>
              </a:rPr>
              <a:t>N</a:t>
            </a:r>
            <a:r>
              <a:rPr lang="cs-CZ" dirty="0" smtClean="0">
                <a:solidFill>
                  <a:schemeClr val="tx1"/>
                </a:solidFill>
              </a:rPr>
              <a:t>ástroje </a:t>
            </a:r>
            <a:r>
              <a:rPr lang="cs-CZ" dirty="0">
                <a:solidFill>
                  <a:schemeClr val="tx1"/>
                </a:solidFill>
              </a:rPr>
              <a:t>pro řízení výuky jsou aplikace, které spadají</a:t>
            </a:r>
          </a:p>
          <a:p>
            <a:r>
              <a:rPr lang="cs-CZ" dirty="0">
                <a:solidFill>
                  <a:schemeClr val="tx1"/>
                </a:solidFill>
              </a:rPr>
              <a:t>do kategorie programů – </a:t>
            </a:r>
            <a:r>
              <a:rPr lang="cs-CZ" dirty="0" err="1">
                <a:solidFill>
                  <a:schemeClr val="tx1"/>
                </a:solidFill>
              </a:rPr>
              <a:t>Classroom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Managment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Tento typ </a:t>
            </a:r>
            <a:r>
              <a:rPr lang="cs-CZ" dirty="0" smtClean="0">
                <a:solidFill>
                  <a:schemeClr val="tx1"/>
                </a:solidFill>
              </a:rPr>
              <a:t>softwaru </a:t>
            </a:r>
            <a:r>
              <a:rPr lang="cs-CZ" dirty="0" smtClean="0">
                <a:solidFill>
                  <a:schemeClr val="tx1"/>
                </a:solidFill>
              </a:rPr>
              <a:t>dokáže učiteli zjednodušit práci. Umožňuje žáky </a:t>
            </a:r>
            <a:r>
              <a:rPr lang="cs-CZ" dirty="0">
                <a:solidFill>
                  <a:schemeClr val="tx1"/>
                </a:solidFill>
              </a:rPr>
              <a:t>vyučovat</a:t>
            </a:r>
            <a:r>
              <a:rPr lang="cs-CZ" dirty="0" smtClean="0">
                <a:solidFill>
                  <a:schemeClr val="tx1"/>
                </a:solidFill>
              </a:rPr>
              <a:t>, vizuálně </a:t>
            </a:r>
            <a:r>
              <a:rPr lang="cs-CZ" dirty="0">
                <a:solidFill>
                  <a:schemeClr val="tx1"/>
                </a:solidFill>
              </a:rPr>
              <a:t>i zvukově monitorovat a spolupracovat s </a:t>
            </a:r>
            <a:r>
              <a:rPr lang="cs-CZ" dirty="0" smtClean="0">
                <a:solidFill>
                  <a:schemeClr val="tx1"/>
                </a:solidFill>
              </a:rPr>
              <a:t>nimi individuálně</a:t>
            </a:r>
            <a:r>
              <a:rPr lang="cs-CZ" dirty="0">
                <a:solidFill>
                  <a:schemeClr val="tx1"/>
                </a:solidFill>
              </a:rPr>
              <a:t>, skupinově nebo s celou třídou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4450814" y="2083271"/>
            <a:ext cx="4998014" cy="2631947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>
                <a:solidFill>
                  <a:schemeClr val="tx1"/>
                </a:solidFill>
              </a:rPr>
              <a:t>Klíčové vlastnosti aplikací pro řízení </a:t>
            </a:r>
            <a:r>
              <a:rPr lang="cs-CZ" b="1" dirty="0" smtClean="0">
                <a:solidFill>
                  <a:schemeClr val="tx1"/>
                </a:solidFill>
              </a:rPr>
              <a:t>výuky:</a:t>
            </a:r>
            <a:endParaRPr lang="cs-CZ" b="1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Prohlédnout/Ovládat </a:t>
            </a:r>
            <a:r>
              <a:rPr lang="cs-CZ" dirty="0">
                <a:solidFill>
                  <a:schemeClr val="tx1"/>
                </a:solidFill>
              </a:rPr>
              <a:t>obrazovky </a:t>
            </a:r>
            <a:r>
              <a:rPr lang="cs-CZ" dirty="0" smtClean="0">
                <a:solidFill>
                  <a:schemeClr val="tx1"/>
                </a:solidFill>
              </a:rPr>
              <a:t>žáků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1"/>
                </a:solidFill>
              </a:rPr>
              <a:t>Kontrola a monitoring využívání internetu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dirty="0">
                <a:solidFill>
                  <a:schemeClr val="tx1"/>
                </a:solidFill>
              </a:rPr>
              <a:t>Kontrola a monitoring využívání aplikací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1"/>
                </a:solidFill>
              </a:rPr>
              <a:t>Rozdávání a </a:t>
            </a:r>
            <a:r>
              <a:rPr lang="cs-CZ" dirty="0" smtClean="0">
                <a:solidFill>
                  <a:schemeClr val="tx1"/>
                </a:solidFill>
              </a:rPr>
              <a:t>sbírání </a:t>
            </a:r>
            <a:r>
              <a:rPr lang="cs-CZ" dirty="0">
                <a:solidFill>
                  <a:schemeClr val="tx1"/>
                </a:solidFill>
              </a:rPr>
              <a:t>s</a:t>
            </a:r>
            <a:r>
              <a:rPr lang="cs-CZ" dirty="0" smtClean="0">
                <a:solidFill>
                  <a:schemeClr val="tx1"/>
                </a:solidFill>
              </a:rPr>
              <a:t>ouborů</a:t>
            </a:r>
            <a:endParaRPr lang="cs-CZ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1"/>
                </a:solidFill>
              </a:rPr>
              <a:t>Správa </a:t>
            </a:r>
            <a:r>
              <a:rPr lang="cs-CZ" dirty="0" smtClean="0">
                <a:solidFill>
                  <a:schemeClr val="tx1"/>
                </a:solidFill>
              </a:rPr>
              <a:t>třídy</a:t>
            </a:r>
            <a:endParaRPr lang="cs-CZ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1"/>
                </a:solidFill>
              </a:rPr>
              <a:t>Pokyny v </a:t>
            </a:r>
            <a:r>
              <a:rPr lang="cs-CZ" dirty="0" smtClean="0">
                <a:solidFill>
                  <a:schemeClr val="tx1"/>
                </a:solidFill>
              </a:rPr>
              <a:t>reálném </a:t>
            </a:r>
            <a:r>
              <a:rPr lang="cs-CZ" dirty="0">
                <a:solidFill>
                  <a:schemeClr val="tx1"/>
                </a:solidFill>
              </a:rPr>
              <a:t>Čase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1"/>
                </a:solidFill>
              </a:rPr>
              <a:t>Průzkumy a </a:t>
            </a:r>
            <a:r>
              <a:rPr lang="cs-CZ" dirty="0" smtClean="0">
                <a:solidFill>
                  <a:schemeClr val="tx1"/>
                </a:solidFill>
              </a:rPr>
              <a:t>zkoušení žáků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450814" y="4857082"/>
            <a:ext cx="4998014" cy="1213211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Další články:</a:t>
            </a:r>
          </a:p>
          <a:p>
            <a:r>
              <a:rPr lang="cs-CZ" dirty="0">
                <a:solidFill>
                  <a:schemeClr val="tx1"/>
                </a:solidFill>
                <a:hlinkClick r:id="rId4"/>
              </a:rPr>
              <a:t>Chceme vzdáleně sledovat či řídit práci žáků na počítačích</a:t>
            </a:r>
            <a:r>
              <a:rPr lang="cs-CZ" dirty="0" smtClean="0">
                <a:solidFill>
                  <a:schemeClr val="tx1"/>
                </a:solidFill>
                <a:hlinkClick r:id="rId4"/>
              </a:rPr>
              <a:t>?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  <a:hlinkClick r:id="rId5"/>
              </a:rPr>
              <a:t>Tablety pod kontrolou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23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913867" y="1070731"/>
            <a:ext cx="26117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OSTATNÍ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Obdélník 16"/>
          <p:cNvSpPr/>
          <p:nvPr/>
        </p:nvSpPr>
        <p:spPr>
          <a:xfrm>
            <a:off x="1124529" y="2083270"/>
            <a:ext cx="2940696" cy="1893819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Díky moderním ICT technologiím lze na internetu najít spoustu dalších zdrojů, které </a:t>
            </a:r>
            <a:r>
              <a:rPr lang="cs-CZ" dirty="0">
                <a:solidFill>
                  <a:schemeClr val="tx1"/>
                </a:solidFill>
              </a:rPr>
              <a:t>je možné využít v různých vyučovacích předmětech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303370" y="2083270"/>
            <a:ext cx="4146567" cy="1893819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Psací destička:</a:t>
            </a:r>
          </a:p>
          <a:p>
            <a:r>
              <a:rPr lang="cs-CZ" dirty="0" smtClean="0">
                <a:solidFill>
                  <a:schemeClr val="tx1"/>
                </a:solidFill>
                <a:hlinkClick r:id="rId4"/>
              </a:rPr>
              <a:t>Awwapp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– online verze</a:t>
            </a:r>
          </a:p>
          <a:p>
            <a:r>
              <a:rPr lang="cs-CZ" dirty="0" smtClean="0">
                <a:solidFill>
                  <a:schemeClr val="tx1"/>
                </a:solidFill>
                <a:hlinkClick r:id="rId5"/>
              </a:rPr>
              <a:t>DoodleBoard</a:t>
            </a:r>
            <a:r>
              <a:rPr lang="cs-CZ" dirty="0" smtClean="0">
                <a:solidFill>
                  <a:schemeClr val="tx1"/>
                </a:solidFill>
              </a:rPr>
              <a:t> – aplikace pro Windows</a:t>
            </a:r>
          </a:p>
          <a:p>
            <a:r>
              <a:rPr lang="cs-CZ" dirty="0" smtClean="0">
                <a:solidFill>
                  <a:schemeClr val="tx1"/>
                </a:solidFill>
                <a:hlinkClick r:id="rId6"/>
              </a:rPr>
              <a:t>Black </a:t>
            </a:r>
            <a:r>
              <a:rPr lang="cs-CZ" dirty="0" err="1" smtClean="0">
                <a:solidFill>
                  <a:schemeClr val="tx1"/>
                </a:solidFill>
                <a:hlinkClick r:id="rId6"/>
              </a:rPr>
              <a:t>Board</a:t>
            </a:r>
            <a:r>
              <a:rPr lang="cs-CZ" dirty="0" smtClean="0">
                <a:solidFill>
                  <a:schemeClr val="tx1"/>
                </a:solidFill>
                <a:hlinkClick r:id="rId6"/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– aplikace pro Android</a:t>
            </a:r>
          </a:p>
          <a:p>
            <a:r>
              <a:rPr lang="cs-CZ" dirty="0" smtClean="0">
                <a:solidFill>
                  <a:schemeClr val="tx1"/>
                </a:solidFill>
                <a:hlinkClick r:id="rId7"/>
              </a:rPr>
              <a:t>Draw </a:t>
            </a:r>
            <a:r>
              <a:rPr lang="cs-CZ" dirty="0" err="1" smtClean="0">
                <a:solidFill>
                  <a:schemeClr val="tx1"/>
                </a:solidFill>
                <a:hlinkClick r:id="rId7"/>
              </a:rPr>
              <a:t>Board</a:t>
            </a:r>
            <a:r>
              <a:rPr lang="cs-CZ" dirty="0" smtClean="0">
                <a:solidFill>
                  <a:schemeClr val="tx1"/>
                </a:solidFill>
                <a:hlinkClick r:id="rId7"/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– aplikace pro Apple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124529" y="4140612"/>
            <a:ext cx="2940696" cy="11244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Tvorba vlastního puzzle:</a:t>
            </a:r>
          </a:p>
          <a:p>
            <a:r>
              <a:rPr lang="cs-CZ" dirty="0" err="1" smtClean="0">
                <a:solidFill>
                  <a:schemeClr val="tx1"/>
                </a:solidFill>
                <a:hlinkClick r:id="rId8"/>
              </a:rPr>
              <a:t>Jigsawplanet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9"/>
              </a:rPr>
              <a:t>Flash-</a:t>
            </a:r>
            <a:r>
              <a:rPr lang="cs-CZ" dirty="0" err="1" smtClean="0">
                <a:solidFill>
                  <a:schemeClr val="tx1"/>
                </a:solidFill>
                <a:hlinkClick r:id="rId9"/>
              </a:rPr>
              <a:t>gear</a:t>
            </a:r>
            <a:r>
              <a:rPr lang="cs-CZ" dirty="0" smtClean="0">
                <a:solidFill>
                  <a:schemeClr val="tx1"/>
                </a:solidFill>
                <a:hlinkClick r:id="rId9"/>
              </a:rPr>
              <a:t>-puzzle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124529" y="5380976"/>
            <a:ext cx="2934938" cy="1124400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Tvorba </a:t>
            </a:r>
            <a:r>
              <a:rPr lang="cs-CZ" b="1" dirty="0" err="1" smtClean="0">
                <a:solidFill>
                  <a:schemeClr val="tx1"/>
                </a:solidFill>
              </a:rPr>
              <a:t>word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clouds</a:t>
            </a:r>
            <a:r>
              <a:rPr lang="cs-CZ" b="1" dirty="0" smtClean="0">
                <a:solidFill>
                  <a:schemeClr val="tx1"/>
                </a:solidFill>
              </a:rPr>
              <a:t>:</a:t>
            </a:r>
          </a:p>
          <a:p>
            <a:r>
              <a:rPr lang="cs-CZ" dirty="0" smtClean="0">
                <a:solidFill>
                  <a:schemeClr val="tx1"/>
                </a:solidFill>
                <a:hlinkClick r:id="rId10"/>
              </a:rPr>
              <a:t>Tagxedo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1"/>
              </a:rPr>
              <a:t>Článek Slovní mraky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306249" y="4140612"/>
            <a:ext cx="1951332" cy="112440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Tvorba komiksů:</a:t>
            </a:r>
          </a:p>
          <a:p>
            <a:r>
              <a:rPr lang="cs-CZ" dirty="0" err="1" smtClean="0">
                <a:hlinkClick r:id="rId12"/>
              </a:rPr>
              <a:t>Rexo</a:t>
            </a:r>
            <a:endParaRPr lang="cs-CZ" dirty="0" smtClean="0"/>
          </a:p>
          <a:p>
            <a:r>
              <a:rPr lang="cs-CZ" dirty="0">
                <a:hlinkClick r:id="rId13"/>
              </a:rPr>
              <a:t>Comics </a:t>
            </a:r>
            <a:r>
              <a:rPr lang="cs-CZ" dirty="0" err="1">
                <a:hlinkClick r:id="rId13"/>
              </a:rPr>
              <a:t>Creator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498605" y="4140612"/>
            <a:ext cx="1951332" cy="1124400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Práce s obrázky a fotkami:</a:t>
            </a:r>
          </a:p>
          <a:p>
            <a:r>
              <a:rPr lang="cs-CZ" dirty="0" smtClean="0">
                <a:solidFill>
                  <a:schemeClr val="tx1"/>
                </a:solidFill>
                <a:hlinkClick r:id="rId14"/>
              </a:rPr>
              <a:t>Pixlr Editor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303370" y="5358412"/>
            <a:ext cx="1951332" cy="1124400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Programování:</a:t>
            </a:r>
          </a:p>
          <a:p>
            <a:r>
              <a:rPr lang="cs-CZ" dirty="0" smtClean="0">
                <a:solidFill>
                  <a:schemeClr val="tx1"/>
                </a:solidFill>
                <a:hlinkClick r:id="rId15"/>
              </a:rPr>
              <a:t>Baltík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smtClean="0">
                <a:solidFill>
                  <a:schemeClr val="tx1"/>
                </a:solidFill>
                <a:hlinkClick r:id="rId16"/>
              </a:rPr>
              <a:t>Scratch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7"/>
              </a:rPr>
              <a:t>Kodu Game </a:t>
            </a:r>
            <a:r>
              <a:rPr lang="cs-CZ" dirty="0" err="1" smtClean="0">
                <a:solidFill>
                  <a:schemeClr val="tx1"/>
                </a:solidFill>
                <a:hlinkClick r:id="rId17"/>
              </a:rPr>
              <a:t>Lab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498605" y="5358412"/>
            <a:ext cx="1951332" cy="11244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Hlasování a testování:</a:t>
            </a:r>
          </a:p>
          <a:p>
            <a:r>
              <a:rPr lang="cs-CZ" sz="2000" u="sng" dirty="0" smtClean="0">
                <a:solidFill>
                  <a:srgbClr val="1258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8"/>
              </a:rPr>
              <a:t>Socrative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432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317969" y="1070731"/>
            <a:ext cx="38035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ČESKÝ JAZYK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Obdélník 16"/>
          <p:cNvSpPr/>
          <p:nvPr/>
        </p:nvSpPr>
        <p:spPr>
          <a:xfrm>
            <a:off x="1124529" y="2083270"/>
            <a:ext cx="2863577" cy="1805341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Zajímavé odkazy do mluvnice:</a:t>
            </a:r>
          </a:p>
          <a:p>
            <a:r>
              <a:rPr lang="cs-CZ" dirty="0" smtClean="0">
                <a:solidFill>
                  <a:schemeClr val="tx1"/>
                </a:solidFill>
                <a:hlinkClick r:id="rId4"/>
              </a:rPr>
              <a:t>Pravidla pravopisu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5"/>
              </a:rPr>
              <a:t>Jazyková příručka AV ČR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6"/>
              </a:rPr>
              <a:t>Moje čeština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7"/>
              </a:rPr>
              <a:t>Česky a hezky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066248" y="2075419"/>
            <a:ext cx="1951332" cy="1813192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Diktáty:</a:t>
            </a:r>
          </a:p>
          <a:p>
            <a:r>
              <a:rPr lang="cs-CZ" dirty="0" smtClean="0">
                <a:solidFill>
                  <a:schemeClr val="tx1"/>
                </a:solidFill>
                <a:hlinkClick r:id="rId8"/>
              </a:rPr>
              <a:t>Diktáty.cz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9"/>
              </a:rPr>
              <a:t>Testy nanic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0"/>
              </a:rPr>
              <a:t>Online cvičení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1"/>
              </a:rPr>
              <a:t>Pravopisně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498605" y="2060705"/>
            <a:ext cx="2863577" cy="2780111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Zajímavé odkazy do literatury:</a:t>
            </a:r>
          </a:p>
          <a:p>
            <a:r>
              <a:rPr lang="cs-CZ" dirty="0" smtClean="0">
                <a:solidFill>
                  <a:schemeClr val="tx1"/>
                </a:solidFill>
                <a:hlinkClick r:id="rId12"/>
              </a:rPr>
              <a:t>Česká literatura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3"/>
              </a:rPr>
              <a:t>iLiteratura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4"/>
              </a:rPr>
              <a:t>Literatura kvalitně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5"/>
              </a:rPr>
              <a:t>Česká čítanka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6"/>
              </a:rPr>
              <a:t>Portál české literatury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7"/>
              </a:rPr>
              <a:t>Čtenářský deník Českého rozhlasu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124528" y="4027719"/>
            <a:ext cx="4893052" cy="2086642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Čtenářství:</a:t>
            </a:r>
          </a:p>
          <a:p>
            <a:r>
              <a:rPr lang="cs-CZ" dirty="0" smtClean="0">
                <a:solidFill>
                  <a:schemeClr val="tx1"/>
                </a:solidFill>
                <a:hlinkClick r:id="rId18"/>
              </a:rPr>
              <a:t>Čtenářská gramotnost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9"/>
              </a:rPr>
              <a:t>Čtenářská gramotnost – metodická příručka 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20"/>
              </a:rPr>
              <a:t>Čtením a psaním ke kritickému myšlení</a:t>
            </a:r>
            <a:endParaRPr lang="cs-CZ" dirty="0" smtClean="0">
              <a:solidFill>
                <a:schemeClr val="tx1"/>
              </a:solidFill>
              <a:hlinkClick r:id="rId21"/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21"/>
              </a:rPr>
              <a:t>Článek </a:t>
            </a:r>
            <a:r>
              <a:rPr lang="cs-CZ" dirty="0">
                <a:solidFill>
                  <a:schemeClr val="tx1"/>
                </a:solidFill>
                <a:hlinkClick r:id="rId21"/>
              </a:rPr>
              <a:t>Čtenářská gramotnost v době moderních </a:t>
            </a:r>
            <a:r>
              <a:rPr lang="cs-CZ" dirty="0" smtClean="0">
                <a:solidFill>
                  <a:schemeClr val="tx1"/>
                </a:solidFill>
                <a:hlinkClick r:id="rId21"/>
              </a:rPr>
              <a:t>technologií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6498604" y="4935215"/>
            <a:ext cx="2863577" cy="1179146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Aplikace pro Windows:</a:t>
            </a:r>
          </a:p>
          <a:p>
            <a:r>
              <a:rPr lang="cs-CZ" dirty="0">
                <a:solidFill>
                  <a:schemeClr val="tx1"/>
                </a:solidFill>
                <a:hlinkClick r:id="rId22"/>
              </a:rPr>
              <a:t>Čj - určování slovních </a:t>
            </a:r>
            <a:r>
              <a:rPr lang="cs-CZ" dirty="0" smtClean="0">
                <a:solidFill>
                  <a:schemeClr val="tx1"/>
                </a:solidFill>
                <a:hlinkClick r:id="rId22"/>
              </a:rPr>
              <a:t>druhů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65042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486127" y="1070731"/>
            <a:ext cx="34672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CIZÍ JAZYKY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Obdélník 16"/>
          <p:cNvSpPr/>
          <p:nvPr/>
        </p:nvSpPr>
        <p:spPr>
          <a:xfrm>
            <a:off x="1124529" y="2083270"/>
            <a:ext cx="2863577" cy="4240412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VOKI</a:t>
            </a:r>
          </a:p>
          <a:p>
            <a:r>
              <a:rPr lang="cs-CZ" dirty="0">
                <a:solidFill>
                  <a:schemeClr val="tx1"/>
                </a:solidFill>
              </a:rPr>
              <a:t>= </a:t>
            </a:r>
            <a:r>
              <a:rPr lang="cs-CZ" dirty="0" smtClean="0">
                <a:solidFill>
                  <a:schemeClr val="tx1"/>
                </a:solidFill>
              </a:rPr>
              <a:t>aplikace, která umožňuje </a:t>
            </a:r>
            <a:r>
              <a:rPr lang="cs-CZ" dirty="0">
                <a:solidFill>
                  <a:schemeClr val="tx1"/>
                </a:solidFill>
              </a:rPr>
              <a:t>namluvit zvolené </a:t>
            </a:r>
            <a:r>
              <a:rPr lang="cs-CZ" dirty="0" smtClean="0">
                <a:solidFill>
                  <a:schemeClr val="tx1"/>
                </a:solidFill>
              </a:rPr>
              <a:t>postavičce zvukovou stopu </a:t>
            </a: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v </a:t>
            </a:r>
            <a:r>
              <a:rPr lang="cs-CZ" dirty="0" smtClean="0">
                <a:solidFill>
                  <a:schemeClr val="tx1"/>
                </a:solidFill>
              </a:rPr>
              <a:t>angličtině nebo </a:t>
            </a:r>
            <a:r>
              <a:rPr lang="cs-CZ" dirty="0" smtClean="0">
                <a:solidFill>
                  <a:schemeClr val="tx1"/>
                </a:solidFill>
              </a:rPr>
              <a:t>jiném </a:t>
            </a:r>
            <a:r>
              <a:rPr lang="cs-CZ" dirty="0" smtClean="0">
                <a:solidFill>
                  <a:schemeClr val="tx1"/>
                </a:solidFill>
              </a:rPr>
              <a:t>jazyce. Do aplikace je také možné vložit text, který </a:t>
            </a:r>
            <a:r>
              <a:rPr lang="cs-CZ" dirty="0" err="1">
                <a:solidFill>
                  <a:schemeClr val="tx1"/>
                </a:solidFill>
              </a:rPr>
              <a:t>avatar</a:t>
            </a:r>
            <a:r>
              <a:rPr lang="cs-CZ" dirty="0">
                <a:solidFill>
                  <a:schemeClr val="tx1"/>
                </a:solidFill>
              </a:rPr>
              <a:t> následně přečte ve zvoleném jazyce. Pro žáky může být velice zajímavé, jak si </a:t>
            </a:r>
            <a:r>
              <a:rPr lang="cs-CZ" dirty="0" err="1">
                <a:solidFill>
                  <a:schemeClr val="tx1"/>
                </a:solidFill>
              </a:rPr>
              <a:t>avatar</a:t>
            </a:r>
            <a:r>
              <a:rPr lang="cs-CZ" dirty="0">
                <a:solidFill>
                  <a:schemeClr val="tx1"/>
                </a:solidFill>
              </a:rPr>
              <a:t> poradí s česky napsanou větou. 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498605" y="3891148"/>
            <a:ext cx="2771076" cy="1235743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Aplikace pro všechny operační systémy:</a:t>
            </a:r>
          </a:p>
          <a:p>
            <a:r>
              <a:rPr lang="cs-CZ" dirty="0" err="1">
                <a:hlinkClick r:id="rId4"/>
              </a:rPr>
              <a:t>WordTrainer</a:t>
            </a:r>
            <a:r>
              <a:rPr lang="cs-CZ" dirty="0">
                <a:hlinkClick r:id="rId4"/>
              </a:rPr>
              <a:t> </a:t>
            </a:r>
            <a:r>
              <a:rPr lang="cs-CZ" dirty="0" smtClean="0">
                <a:hlinkClick r:id="rId4"/>
              </a:rPr>
              <a:t>FRAUS</a:t>
            </a:r>
            <a:endParaRPr lang="cs-CZ" dirty="0" smtClean="0"/>
          </a:p>
          <a:p>
            <a:r>
              <a:rPr lang="cs-CZ" dirty="0" err="1">
                <a:hlinkClick r:id="rId5"/>
              </a:rPr>
              <a:t>Duolingo</a:t>
            </a:r>
            <a:endParaRPr lang="cs-CZ" b="1" dirty="0" smtClean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065225" y="2064227"/>
            <a:ext cx="1951332" cy="751109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Procvičování:</a:t>
            </a:r>
          </a:p>
          <a:p>
            <a:r>
              <a:rPr lang="cs-CZ" dirty="0" smtClean="0">
                <a:hlinkClick r:id="rId6"/>
              </a:rPr>
              <a:t>Slovíčka</a:t>
            </a:r>
            <a:endParaRPr lang="cs-CZ" b="1" dirty="0" smtClean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061542" y="2986312"/>
            <a:ext cx="1951332" cy="3337369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>
                <a:solidFill>
                  <a:schemeClr val="tx1"/>
                </a:solidFill>
              </a:rPr>
              <a:t>O</a:t>
            </a:r>
            <a:r>
              <a:rPr lang="cs-CZ" b="1" dirty="0" smtClean="0">
                <a:solidFill>
                  <a:schemeClr val="tx1"/>
                </a:solidFill>
              </a:rPr>
              <a:t>nline zdroje:</a:t>
            </a:r>
          </a:p>
          <a:p>
            <a:r>
              <a:rPr lang="cs-CZ" dirty="0">
                <a:hlinkClick r:id="rId7"/>
              </a:rPr>
              <a:t>Goethe </a:t>
            </a:r>
            <a:r>
              <a:rPr lang="cs-CZ" dirty="0" smtClean="0">
                <a:hlinkClick r:id="rId7"/>
              </a:rPr>
              <a:t>institut</a:t>
            </a:r>
            <a:endParaRPr lang="cs-CZ" dirty="0" smtClean="0"/>
          </a:p>
          <a:p>
            <a:r>
              <a:rPr lang="cs-CZ" dirty="0" err="1">
                <a:hlinkClick r:id="rId8"/>
              </a:rPr>
              <a:t>Spelling</a:t>
            </a:r>
            <a:r>
              <a:rPr lang="cs-CZ" dirty="0">
                <a:hlinkClick r:id="rId8"/>
              </a:rPr>
              <a:t> </a:t>
            </a:r>
            <a:r>
              <a:rPr lang="cs-CZ" dirty="0" smtClean="0">
                <a:hlinkClick r:id="rId8"/>
              </a:rPr>
              <a:t>city</a:t>
            </a:r>
            <a:endParaRPr lang="cs-CZ" dirty="0" smtClean="0"/>
          </a:p>
          <a:p>
            <a:r>
              <a:rPr lang="cs-CZ" dirty="0" err="1">
                <a:hlinkClick r:id="rId9"/>
              </a:rPr>
              <a:t>English</a:t>
            </a:r>
            <a:r>
              <a:rPr lang="cs-CZ" dirty="0">
                <a:hlinkClick r:id="rId9"/>
              </a:rPr>
              <a:t> </a:t>
            </a:r>
            <a:r>
              <a:rPr lang="cs-CZ" dirty="0" err="1" smtClean="0">
                <a:hlinkClick r:id="rId9"/>
              </a:rPr>
              <a:t>time</a:t>
            </a:r>
            <a:endParaRPr lang="cs-CZ" dirty="0" smtClean="0"/>
          </a:p>
          <a:p>
            <a:r>
              <a:rPr lang="cs-CZ" dirty="0" smtClean="0">
                <a:solidFill>
                  <a:schemeClr val="tx1"/>
                </a:solidFill>
                <a:hlinkClick r:id="rId10"/>
              </a:rPr>
              <a:t>Mes-games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err="1">
                <a:hlinkClick r:id="rId11"/>
              </a:rPr>
              <a:t>HelpForEnglish</a:t>
            </a:r>
            <a:endParaRPr lang="cs-CZ" dirty="0" smtClean="0"/>
          </a:p>
          <a:p>
            <a:r>
              <a:rPr lang="cs-CZ" dirty="0">
                <a:hlinkClick r:id="rId12"/>
              </a:rPr>
              <a:t>Super </a:t>
            </a:r>
            <a:r>
              <a:rPr lang="cs-CZ" dirty="0" err="1">
                <a:hlinkClick r:id="rId12"/>
              </a:rPr>
              <a:t>Simple</a:t>
            </a:r>
            <a:r>
              <a:rPr lang="cs-CZ" dirty="0">
                <a:hlinkClick r:id="rId12"/>
              </a:rPr>
              <a:t> </a:t>
            </a:r>
            <a:r>
              <a:rPr lang="cs-CZ" dirty="0" err="1" smtClean="0">
                <a:hlinkClick r:id="rId12"/>
              </a:rPr>
              <a:t>Learning</a:t>
            </a:r>
            <a:endParaRPr lang="cs-CZ" dirty="0" smtClean="0"/>
          </a:p>
          <a:p>
            <a:r>
              <a:rPr lang="cs-CZ" dirty="0" smtClean="0">
                <a:solidFill>
                  <a:schemeClr val="tx1"/>
                </a:solidFill>
                <a:hlinkClick r:id="rId13"/>
              </a:rPr>
              <a:t>Games to </a:t>
            </a:r>
            <a:r>
              <a:rPr lang="cs-CZ" dirty="0" err="1" smtClean="0">
                <a:solidFill>
                  <a:schemeClr val="tx1"/>
                </a:solidFill>
                <a:hlinkClick r:id="rId13"/>
              </a:rPr>
              <a:t>learn</a:t>
            </a:r>
            <a:r>
              <a:rPr lang="cs-CZ" dirty="0" smtClean="0">
                <a:solidFill>
                  <a:schemeClr val="tx1"/>
                </a:solidFill>
                <a:hlinkClick r:id="rId13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hlinkClick r:id="rId13"/>
              </a:rPr>
              <a:t>English</a:t>
            </a:r>
            <a:endParaRPr lang="cs-CZ" b="1" dirty="0" smtClean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498605" y="5469527"/>
            <a:ext cx="2771076" cy="818176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Aplikace pro Windows:</a:t>
            </a:r>
          </a:p>
          <a:p>
            <a:r>
              <a:rPr lang="cs-CZ" dirty="0">
                <a:hlinkClick r:id="rId14"/>
              </a:rPr>
              <a:t>Word </a:t>
            </a:r>
            <a:r>
              <a:rPr lang="cs-CZ" dirty="0" err="1">
                <a:hlinkClick r:id="rId14"/>
              </a:rPr>
              <a:t>Search</a:t>
            </a:r>
            <a:endParaRPr lang="cs-CZ" b="1" dirty="0" smtClean="0">
              <a:solidFill>
                <a:schemeClr val="tx1"/>
              </a:solidFill>
            </a:endParaRPr>
          </a:p>
        </p:txBody>
      </p:sp>
      <p:pic>
        <p:nvPicPr>
          <p:cNvPr id="18" name="Picture 4" descr="http://png.clipart.me/graphics/thumbs/130/isolated-globe-earth-icon-on-white-background_130699634.jpg">
            <a:hlinkClick r:id="rId15"/>
          </p:cNvPr>
          <p:cNvPicPr>
            <a:picLocks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8" t="9438" r="9996" b="14057"/>
          <a:stretch/>
        </p:blipFill>
        <p:spPr bwMode="auto">
          <a:xfrm>
            <a:off x="3389738" y="2311336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17"/>
          <a:srcRect l="-148" t="16150" b="17658"/>
          <a:stretch/>
        </p:blipFill>
        <p:spPr>
          <a:xfrm>
            <a:off x="6498605" y="2083270"/>
            <a:ext cx="2771076" cy="1465243"/>
          </a:xfrm>
          <a:prstGeom prst="rect">
            <a:avLst/>
          </a:prstGeom>
        </p:spPr>
      </p:pic>
      <p:pic>
        <p:nvPicPr>
          <p:cNvPr id="23" name="Obrázek 22">
            <a:hlinkClick r:id="rId18"/>
          </p:cNvPr>
          <p:cNvPicPr>
            <a:picLocks noChangeAspect="1"/>
          </p:cNvPicPr>
          <p:nvPr/>
        </p:nvPicPr>
        <p:blipFill>
          <a:blip r:embed="rId19">
            <a:biLevel thresh="75000"/>
          </a:blip>
          <a:stretch>
            <a:fillRect/>
          </a:stretch>
        </p:blipFill>
        <p:spPr>
          <a:xfrm>
            <a:off x="7731730" y="2563336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5097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282164" y="1070731"/>
            <a:ext cx="78751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FYZIKA, CHEMIE, BIOLOGIE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Obdélník 16"/>
          <p:cNvSpPr/>
          <p:nvPr/>
        </p:nvSpPr>
        <p:spPr>
          <a:xfrm>
            <a:off x="1124529" y="2083270"/>
            <a:ext cx="4507501" cy="2114157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V přírodovědných předmětech jako je </a:t>
            </a:r>
            <a:r>
              <a:rPr lang="cs-CZ" dirty="0" smtClean="0">
                <a:solidFill>
                  <a:schemeClr val="tx1"/>
                </a:solidFill>
                <a:hlinkClick r:id="rId4" action="ppaction://hlinksldjump"/>
              </a:rPr>
              <a:t>fyzika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smtClean="0">
                <a:solidFill>
                  <a:schemeClr val="tx1"/>
                </a:solidFill>
                <a:hlinkClick r:id="rId5" action="ppaction://hlinksldjump"/>
              </a:rPr>
              <a:t>chemie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smtClean="0">
                <a:solidFill>
                  <a:schemeClr val="tx1"/>
                </a:solidFill>
                <a:hlinkClick r:id="rId6" action="ppaction://hlinksldjump"/>
              </a:rPr>
              <a:t>přírodopis a biologie </a:t>
            </a:r>
            <a:r>
              <a:rPr lang="cs-CZ" dirty="0" smtClean="0">
                <a:solidFill>
                  <a:schemeClr val="tx1"/>
                </a:solidFill>
              </a:rPr>
              <a:t>se učiteli nabízí široké možnosti využití tabletu ve třídě i mimo ní. Ať už se jedná o senzory, zajímavé webové stránky, animace, videa nebo aplikace jako např. Corinth </a:t>
            </a:r>
            <a:r>
              <a:rPr lang="cs-CZ" dirty="0" err="1">
                <a:solidFill>
                  <a:schemeClr val="tx1"/>
                </a:solidFill>
              </a:rPr>
              <a:t>C</a:t>
            </a:r>
            <a:r>
              <a:rPr lang="cs-CZ" dirty="0" err="1" smtClean="0">
                <a:solidFill>
                  <a:schemeClr val="tx1"/>
                </a:solidFill>
              </a:rPr>
              <a:t>lassroom</a:t>
            </a:r>
            <a:r>
              <a:rPr lang="cs-CZ" dirty="0" smtClean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4255570" y="4325070"/>
            <a:ext cx="3440946" cy="1723824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600" dirty="0" smtClean="0">
                <a:solidFill>
                  <a:schemeClr val="tx1"/>
                </a:solidFill>
                <a:hlinkClick r:id="rId7"/>
              </a:rPr>
              <a:t>Corinth </a:t>
            </a:r>
            <a:r>
              <a:rPr lang="cs-CZ" sz="1600" dirty="0" err="1">
                <a:solidFill>
                  <a:schemeClr val="tx1"/>
                </a:solidFill>
                <a:hlinkClick r:id="rId7"/>
              </a:rPr>
              <a:t>Classroom</a:t>
            </a:r>
            <a:r>
              <a:rPr lang="cs-CZ" sz="1600" dirty="0">
                <a:solidFill>
                  <a:schemeClr val="tx1"/>
                </a:solidFill>
                <a:hlinkClick r:id="rId7"/>
              </a:rPr>
              <a:t> – Geologie 1</a:t>
            </a:r>
            <a:endParaRPr lang="cs-CZ" sz="1600" dirty="0">
              <a:solidFill>
                <a:schemeClr val="tx1"/>
              </a:solidFill>
            </a:endParaRPr>
          </a:p>
          <a:p>
            <a:r>
              <a:rPr lang="cs-CZ" sz="1600" dirty="0">
                <a:solidFill>
                  <a:schemeClr val="tx1"/>
                </a:solidFill>
                <a:hlinkClick r:id="rId8"/>
              </a:rPr>
              <a:t>Corinth </a:t>
            </a:r>
            <a:r>
              <a:rPr lang="cs-CZ" sz="1600" dirty="0" err="1">
                <a:solidFill>
                  <a:schemeClr val="tx1"/>
                </a:solidFill>
                <a:hlinkClick r:id="rId8"/>
              </a:rPr>
              <a:t>Classroom</a:t>
            </a:r>
            <a:r>
              <a:rPr lang="cs-CZ" sz="1600" dirty="0">
                <a:solidFill>
                  <a:schemeClr val="tx1"/>
                </a:solidFill>
                <a:hlinkClick r:id="rId8"/>
              </a:rPr>
              <a:t> – Biologie člověka 1</a:t>
            </a:r>
            <a:endParaRPr lang="cs-CZ" sz="1600" dirty="0">
              <a:solidFill>
                <a:schemeClr val="tx1"/>
              </a:solidFill>
            </a:endParaRPr>
          </a:p>
          <a:p>
            <a:r>
              <a:rPr lang="cs-CZ" sz="1600" dirty="0">
                <a:solidFill>
                  <a:schemeClr val="tx1"/>
                </a:solidFill>
                <a:hlinkClick r:id="rId9"/>
              </a:rPr>
              <a:t>Corinth </a:t>
            </a:r>
            <a:r>
              <a:rPr lang="cs-CZ" sz="1600" dirty="0" err="1">
                <a:solidFill>
                  <a:schemeClr val="tx1"/>
                </a:solidFill>
                <a:hlinkClick r:id="rId9"/>
              </a:rPr>
              <a:t>Classroom</a:t>
            </a:r>
            <a:r>
              <a:rPr lang="cs-CZ" sz="1600" dirty="0">
                <a:solidFill>
                  <a:schemeClr val="tx1"/>
                </a:solidFill>
                <a:hlinkClick r:id="rId9"/>
              </a:rPr>
              <a:t> – Biologie člověka 2</a:t>
            </a:r>
            <a:endParaRPr lang="cs-CZ" sz="1600" dirty="0">
              <a:solidFill>
                <a:schemeClr val="tx1"/>
              </a:solidFill>
            </a:endParaRPr>
          </a:p>
          <a:p>
            <a:r>
              <a:rPr lang="cs-CZ" sz="1600" dirty="0">
                <a:solidFill>
                  <a:schemeClr val="tx1"/>
                </a:solidFill>
                <a:hlinkClick r:id="rId10"/>
              </a:rPr>
              <a:t>Corinth </a:t>
            </a:r>
            <a:r>
              <a:rPr lang="cs-CZ" sz="1600" dirty="0" err="1">
                <a:solidFill>
                  <a:schemeClr val="tx1"/>
                </a:solidFill>
                <a:hlinkClick r:id="rId10"/>
              </a:rPr>
              <a:t>Classroom</a:t>
            </a:r>
            <a:r>
              <a:rPr lang="cs-CZ" sz="1600" dirty="0">
                <a:solidFill>
                  <a:schemeClr val="tx1"/>
                </a:solidFill>
                <a:hlinkClick r:id="rId10"/>
              </a:rPr>
              <a:t> – Biologie rostlin</a:t>
            </a:r>
            <a:endParaRPr lang="cs-CZ" sz="1600" dirty="0">
              <a:solidFill>
                <a:schemeClr val="tx1"/>
              </a:solidFill>
            </a:endParaRPr>
          </a:p>
          <a:p>
            <a:r>
              <a:rPr lang="cs-CZ" sz="1600" dirty="0">
                <a:solidFill>
                  <a:schemeClr val="tx1"/>
                </a:solidFill>
                <a:hlinkClick r:id="rId11"/>
              </a:rPr>
              <a:t>Corinth </a:t>
            </a:r>
            <a:r>
              <a:rPr lang="cs-CZ" sz="1600" dirty="0" err="1">
                <a:solidFill>
                  <a:schemeClr val="tx1"/>
                </a:solidFill>
                <a:hlinkClick r:id="rId11"/>
              </a:rPr>
              <a:t>Classroom</a:t>
            </a:r>
            <a:r>
              <a:rPr lang="cs-CZ" sz="1600" dirty="0">
                <a:solidFill>
                  <a:schemeClr val="tx1"/>
                </a:solidFill>
                <a:hlinkClick r:id="rId11"/>
              </a:rPr>
              <a:t> – Biologie </a:t>
            </a:r>
            <a:r>
              <a:rPr lang="cs-CZ" sz="1600" dirty="0" smtClean="0">
                <a:solidFill>
                  <a:schemeClr val="tx1"/>
                </a:solidFill>
                <a:hlinkClick r:id="rId11"/>
              </a:rPr>
              <a:t>zvířat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  <a:hlinkClick r:id="rId12"/>
              </a:rPr>
              <a:t>Corinth </a:t>
            </a:r>
            <a:r>
              <a:rPr lang="cs-CZ" sz="1600" dirty="0" err="1" smtClean="0">
                <a:solidFill>
                  <a:schemeClr val="tx1"/>
                </a:solidFill>
                <a:hlinkClick r:id="rId12"/>
              </a:rPr>
              <a:t>Classroom</a:t>
            </a:r>
            <a:r>
              <a:rPr lang="cs-CZ" sz="1600" dirty="0" smtClean="0">
                <a:solidFill>
                  <a:schemeClr val="tx1"/>
                </a:solidFill>
                <a:hlinkClick r:id="rId12"/>
              </a:rPr>
              <a:t> </a:t>
            </a:r>
            <a:r>
              <a:rPr lang="cs-CZ" sz="1600" dirty="0">
                <a:solidFill>
                  <a:schemeClr val="tx1"/>
                </a:solidFill>
                <a:hlinkClick r:id="rId11"/>
              </a:rPr>
              <a:t>– </a:t>
            </a:r>
            <a:r>
              <a:rPr lang="cs-CZ" sz="1600" dirty="0" smtClean="0">
                <a:solidFill>
                  <a:schemeClr val="tx1"/>
                </a:solidFill>
                <a:hlinkClick r:id="rId12"/>
              </a:rPr>
              <a:t>Paleontologie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884030" y="2095368"/>
            <a:ext cx="3440946" cy="2074519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Aplikace Corinth </a:t>
            </a:r>
            <a:r>
              <a:rPr lang="cs-CZ" b="1" dirty="0" err="1" smtClean="0">
                <a:solidFill>
                  <a:schemeClr val="tx1"/>
                </a:solidFill>
              </a:rPr>
              <a:t>classroom</a:t>
            </a:r>
            <a:endParaRPr lang="cs-CZ" b="1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= jedná se o špičkově graficky zpracované 3D objekty, které umožňují učiteli představit žákům učivo zajímavěji </a:t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a poutavěji. </a:t>
            </a:r>
          </a:p>
        </p:txBody>
      </p:sp>
      <p:pic>
        <p:nvPicPr>
          <p:cNvPr id="19" name="Picture 4" descr="http://png.clipart.me/graphics/thumbs/130/isolated-globe-earth-icon-on-white-background_130699634.jpg">
            <a:hlinkClick r:id="rId13"/>
          </p:cNvPr>
          <p:cNvPicPr>
            <a:picLocks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8" t="9438" r="9996" b="14057"/>
          <a:stretch/>
        </p:blipFill>
        <p:spPr bwMode="auto">
          <a:xfrm>
            <a:off x="8653333" y="353988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Obdélník 23"/>
          <p:cNvSpPr/>
          <p:nvPr/>
        </p:nvSpPr>
        <p:spPr>
          <a:xfrm>
            <a:off x="1124529" y="4317082"/>
            <a:ext cx="3039028" cy="1709146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600" dirty="0">
                <a:solidFill>
                  <a:schemeClr val="tx1"/>
                </a:solidFill>
                <a:hlinkClick r:id="rId15"/>
              </a:rPr>
              <a:t>Corinth </a:t>
            </a:r>
            <a:r>
              <a:rPr lang="cs-CZ" sz="1600" dirty="0" err="1">
                <a:solidFill>
                  <a:schemeClr val="tx1"/>
                </a:solidFill>
                <a:hlinkClick r:id="rId15"/>
              </a:rPr>
              <a:t>Classroom</a:t>
            </a:r>
            <a:r>
              <a:rPr lang="cs-CZ" sz="1600" dirty="0">
                <a:solidFill>
                  <a:schemeClr val="tx1"/>
                </a:solidFill>
                <a:hlinkClick r:id="rId15"/>
              </a:rPr>
              <a:t> Lite</a:t>
            </a:r>
            <a:endParaRPr lang="cs-CZ" sz="1600" dirty="0">
              <a:solidFill>
                <a:schemeClr val="tx1"/>
              </a:solidFill>
            </a:endParaRPr>
          </a:p>
          <a:p>
            <a:r>
              <a:rPr lang="cs-CZ" sz="1600" dirty="0">
                <a:solidFill>
                  <a:schemeClr val="tx1"/>
                </a:solidFill>
                <a:hlinkClick r:id="rId16"/>
              </a:rPr>
              <a:t>Corinth </a:t>
            </a:r>
            <a:r>
              <a:rPr lang="cs-CZ" sz="1600" dirty="0" err="1">
                <a:solidFill>
                  <a:schemeClr val="tx1"/>
                </a:solidFill>
                <a:hlinkClick r:id="rId16"/>
              </a:rPr>
              <a:t>Classroom</a:t>
            </a:r>
            <a:r>
              <a:rPr lang="cs-CZ" sz="1600" dirty="0">
                <a:solidFill>
                  <a:schemeClr val="tx1"/>
                </a:solidFill>
                <a:hlinkClick r:id="rId16"/>
              </a:rPr>
              <a:t> B</a:t>
            </a:r>
            <a:endParaRPr lang="cs-CZ" sz="1600" dirty="0">
              <a:solidFill>
                <a:schemeClr val="tx1"/>
              </a:solidFill>
            </a:endParaRPr>
          </a:p>
          <a:p>
            <a:r>
              <a:rPr lang="cs-CZ" sz="1600" dirty="0">
                <a:solidFill>
                  <a:schemeClr val="tx1"/>
                </a:solidFill>
                <a:hlinkClick r:id="rId17"/>
              </a:rPr>
              <a:t>Corinth </a:t>
            </a:r>
            <a:r>
              <a:rPr lang="cs-CZ" sz="1600" dirty="0" err="1">
                <a:solidFill>
                  <a:schemeClr val="tx1"/>
                </a:solidFill>
                <a:hlinkClick r:id="rId17"/>
              </a:rPr>
              <a:t>Classroom</a:t>
            </a:r>
            <a:r>
              <a:rPr lang="cs-CZ" sz="1600" dirty="0">
                <a:solidFill>
                  <a:schemeClr val="tx1"/>
                </a:solidFill>
                <a:hlinkClick r:id="rId17"/>
              </a:rPr>
              <a:t> </a:t>
            </a:r>
            <a:r>
              <a:rPr lang="cs-CZ" sz="1600" dirty="0" err="1" smtClean="0">
                <a:solidFill>
                  <a:schemeClr val="tx1"/>
                </a:solidFill>
                <a:hlinkClick r:id="rId17"/>
              </a:rPr>
              <a:t>Micro</a:t>
            </a:r>
            <a:r>
              <a:rPr lang="cs-CZ" sz="1600" dirty="0" smtClean="0">
                <a:solidFill>
                  <a:schemeClr val="tx1"/>
                </a:solidFill>
                <a:hlinkClick r:id="rId17"/>
              </a:rPr>
              <a:t> </a:t>
            </a:r>
            <a:r>
              <a:rPr lang="cs-CZ" sz="1600" dirty="0" err="1" smtClean="0">
                <a:solidFill>
                  <a:schemeClr val="tx1"/>
                </a:solidFill>
                <a:hlinkClick r:id="rId17"/>
              </a:rPr>
              <a:t>Engines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  <a:hlinkClick r:id="rId18"/>
              </a:rPr>
              <a:t>Corinth </a:t>
            </a:r>
            <a:r>
              <a:rPr lang="cs-CZ" sz="1600" dirty="0" err="1" smtClean="0">
                <a:solidFill>
                  <a:schemeClr val="tx1"/>
                </a:solidFill>
                <a:hlinkClick r:id="rId18"/>
              </a:rPr>
              <a:t>Classroom</a:t>
            </a:r>
            <a:r>
              <a:rPr lang="cs-CZ" sz="1600" dirty="0" smtClean="0">
                <a:solidFill>
                  <a:schemeClr val="tx1"/>
                </a:solidFill>
                <a:hlinkClick r:id="rId18"/>
              </a:rPr>
              <a:t> </a:t>
            </a:r>
            <a:r>
              <a:rPr lang="cs-CZ" sz="1600" dirty="0" err="1" smtClean="0">
                <a:solidFill>
                  <a:schemeClr val="tx1"/>
                </a:solidFill>
                <a:hlinkClick r:id="rId18"/>
              </a:rPr>
              <a:t>Micro</a:t>
            </a:r>
            <a:r>
              <a:rPr lang="cs-CZ" sz="1600" dirty="0" smtClean="0">
                <a:solidFill>
                  <a:schemeClr val="tx1"/>
                </a:solidFill>
                <a:hlinkClick r:id="rId18"/>
              </a:rPr>
              <a:t> Plant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  <a:hlinkClick r:id="rId19"/>
              </a:rPr>
              <a:t>Corinth </a:t>
            </a:r>
            <a:r>
              <a:rPr lang="cs-CZ" sz="1600" dirty="0" err="1" smtClean="0">
                <a:solidFill>
                  <a:schemeClr val="tx1"/>
                </a:solidFill>
                <a:hlinkClick r:id="rId19"/>
              </a:rPr>
              <a:t>Classromm</a:t>
            </a:r>
            <a:r>
              <a:rPr lang="cs-CZ" sz="1600" dirty="0" smtClean="0">
                <a:solidFill>
                  <a:schemeClr val="tx1"/>
                </a:solidFill>
                <a:hlinkClick r:id="rId19"/>
              </a:rPr>
              <a:t> – Chemie 1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>
                <a:solidFill>
                  <a:schemeClr val="tx1"/>
                </a:solidFill>
                <a:hlinkClick r:id="rId20"/>
              </a:rPr>
              <a:t>Corinth </a:t>
            </a:r>
            <a:r>
              <a:rPr lang="cs-CZ" sz="1600" dirty="0" err="1">
                <a:solidFill>
                  <a:schemeClr val="tx1"/>
                </a:solidFill>
                <a:hlinkClick r:id="rId20"/>
              </a:rPr>
              <a:t>Classromm</a:t>
            </a:r>
            <a:r>
              <a:rPr lang="cs-CZ" sz="1600" dirty="0">
                <a:solidFill>
                  <a:schemeClr val="tx1"/>
                </a:solidFill>
                <a:hlinkClick r:id="rId20"/>
              </a:rPr>
              <a:t> – Chemie </a:t>
            </a:r>
            <a:r>
              <a:rPr lang="cs-CZ" sz="1600" dirty="0" smtClean="0">
                <a:solidFill>
                  <a:schemeClr val="tx1"/>
                </a:solidFill>
                <a:hlinkClick r:id="rId20"/>
              </a:rPr>
              <a:t>2</a:t>
            </a: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26" name="image16.png" descr="Microsoft_Partner_of_the_Year_2014_1000x517px.png"/>
          <p:cNvPicPr>
            <a:picLocks noChangeAspect="1"/>
          </p:cNvPicPr>
          <p:nvPr/>
        </p:nvPicPr>
        <p:blipFill>
          <a:blip r:embed="rId21">
            <a:extLst/>
          </a:blip>
          <a:stretch>
            <a:fillRect/>
          </a:stretch>
        </p:blipFill>
        <p:spPr>
          <a:xfrm>
            <a:off x="7790971" y="5256910"/>
            <a:ext cx="1502237" cy="776657"/>
          </a:xfrm>
          <a:prstGeom prst="rect">
            <a:avLst/>
          </a:prstGeom>
          <a:ln w="12700">
            <a:miter lim="400000"/>
          </a:ln>
        </p:spPr>
      </p:pic>
      <p:pic>
        <p:nvPicPr>
          <p:cNvPr id="28" name="image17.png" descr="unnamed.png"/>
          <p:cNvPicPr>
            <a:picLocks noChangeAspect="1"/>
          </p:cNvPicPr>
          <p:nvPr/>
        </p:nvPicPr>
        <p:blipFill>
          <a:blip r:embed="rId22">
            <a:extLst/>
          </a:blip>
          <a:stretch>
            <a:fillRect/>
          </a:stretch>
        </p:blipFill>
        <p:spPr>
          <a:xfrm>
            <a:off x="7793414" y="4325070"/>
            <a:ext cx="1499794" cy="854028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947741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133649" y="1070731"/>
            <a:ext cx="21721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FYZIKA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Obdélník 16"/>
          <p:cNvSpPr/>
          <p:nvPr/>
        </p:nvSpPr>
        <p:spPr>
          <a:xfrm>
            <a:off x="1124529" y="2083271"/>
            <a:ext cx="3226223" cy="1596364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On-line animace a simulace:</a:t>
            </a:r>
          </a:p>
          <a:p>
            <a:r>
              <a:rPr lang="cs-CZ" dirty="0">
                <a:hlinkClick r:id="rId4"/>
              </a:rPr>
              <a:t>PHET </a:t>
            </a:r>
            <a:r>
              <a:rPr lang="cs-CZ" dirty="0" smtClean="0">
                <a:hlinkClick r:id="rId4"/>
              </a:rPr>
              <a:t>simulace</a:t>
            </a:r>
            <a:endParaRPr lang="cs-CZ" dirty="0" smtClean="0"/>
          </a:p>
          <a:p>
            <a:r>
              <a:rPr lang="cs-CZ" dirty="0">
                <a:hlinkClick r:id="rId5"/>
              </a:rPr>
              <a:t>Concord </a:t>
            </a:r>
            <a:r>
              <a:rPr lang="cs-CZ" dirty="0" err="1" smtClean="0">
                <a:hlinkClick r:id="rId5"/>
              </a:rPr>
              <a:t>Consortium</a:t>
            </a:r>
            <a:endParaRPr lang="cs-CZ" dirty="0" smtClean="0"/>
          </a:p>
          <a:p>
            <a:r>
              <a:rPr lang="cs-CZ" dirty="0">
                <a:hlinkClick r:id="rId6"/>
              </a:rPr>
              <a:t>Web </a:t>
            </a:r>
            <a:r>
              <a:rPr lang="cs-CZ" dirty="0" err="1">
                <a:hlinkClick r:id="rId6"/>
              </a:rPr>
              <a:t>Vaščák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443160" y="2083271"/>
            <a:ext cx="2658012" cy="3864757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Aplikace  pro Android:</a:t>
            </a:r>
          </a:p>
          <a:p>
            <a:r>
              <a:rPr lang="cs-CZ" dirty="0">
                <a:hlinkClick r:id="rId7"/>
              </a:rPr>
              <a:t>Fyzika ve </a:t>
            </a:r>
            <a:r>
              <a:rPr lang="cs-CZ" dirty="0" smtClean="0">
                <a:hlinkClick r:id="rId7"/>
              </a:rPr>
              <a:t>škole</a:t>
            </a:r>
            <a:r>
              <a:rPr lang="cs-CZ" dirty="0" smtClean="0"/>
              <a:t> </a:t>
            </a:r>
          </a:p>
          <a:p>
            <a:r>
              <a:rPr lang="cs-CZ" dirty="0" smtClean="0">
                <a:hlinkClick r:id="rId8"/>
              </a:rPr>
              <a:t>Fyzika </a:t>
            </a:r>
            <a:r>
              <a:rPr lang="cs-CZ" dirty="0">
                <a:hlinkClick r:id="rId8"/>
              </a:rPr>
              <a:t>E</a:t>
            </a:r>
            <a:r>
              <a:rPr lang="cs-CZ" dirty="0" smtClean="0">
                <a:hlinkClick r:id="rId8"/>
              </a:rPr>
              <a:t>lektro Wiki</a:t>
            </a:r>
            <a:endParaRPr lang="cs-CZ" dirty="0" smtClean="0"/>
          </a:p>
          <a:p>
            <a:r>
              <a:rPr lang="cs-CZ" dirty="0" smtClean="0">
                <a:solidFill>
                  <a:schemeClr val="tx1"/>
                </a:solidFill>
                <a:hlinkClick r:id="rId9"/>
              </a:rPr>
              <a:t>Fyzika Experimenty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0"/>
              </a:rPr>
              <a:t>Complete </a:t>
            </a:r>
            <a:r>
              <a:rPr lang="cs-CZ" dirty="0" err="1" smtClean="0">
                <a:solidFill>
                  <a:schemeClr val="tx1"/>
                </a:solidFill>
                <a:hlinkClick r:id="rId10"/>
              </a:rPr>
              <a:t>Physics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Aplikace pro Windows:</a:t>
            </a:r>
          </a:p>
          <a:p>
            <a:r>
              <a:rPr lang="cs-CZ" dirty="0" smtClean="0">
                <a:solidFill>
                  <a:schemeClr val="tx1"/>
                </a:solidFill>
                <a:hlinkClick r:id="rId11"/>
              </a:rPr>
              <a:t>Fyzika+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2"/>
              </a:rPr>
              <a:t>Vodováha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3"/>
              </a:rPr>
              <a:t>Převody jednotek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4"/>
              </a:rPr>
              <a:t>Decibel Meter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b="1" dirty="0">
                <a:solidFill>
                  <a:schemeClr val="tx1"/>
                </a:solidFill>
              </a:rPr>
              <a:t>Aplikace pro </a:t>
            </a:r>
            <a:r>
              <a:rPr lang="cs-CZ" b="1" dirty="0" smtClean="0">
                <a:solidFill>
                  <a:schemeClr val="tx1"/>
                </a:solidFill>
              </a:rPr>
              <a:t>Apple:</a:t>
            </a:r>
            <a:endParaRPr lang="cs-CZ" b="1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5"/>
              </a:rPr>
              <a:t>Tahák do fyziky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134633" y="3812920"/>
            <a:ext cx="3216119" cy="2147204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Další zajímavé články:</a:t>
            </a:r>
          </a:p>
          <a:p>
            <a:r>
              <a:rPr lang="cs-CZ" dirty="0" smtClean="0">
                <a:solidFill>
                  <a:schemeClr val="tx1"/>
                </a:solidFill>
                <a:hlinkClick r:id="rId16"/>
              </a:rPr>
              <a:t>Výuka fyziky s tablety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7"/>
              </a:rPr>
              <a:t>Fyzikální virtuální laboratoř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8"/>
              </a:rPr>
              <a:t>Metodika hodiny fyziky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9"/>
              </a:rPr>
              <a:t>Skupinová práce při výuce fyziky</a:t>
            </a: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9218" name="Picture 2" descr="https://pbs.twimg.com/profile_images/2020179483/logo-pc-it_400x400.gif">
            <a:hlinkClick r:id="rId20"/>
          </p:cNvPr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9"/>
          <a:stretch/>
        </p:blipFill>
        <p:spPr bwMode="auto">
          <a:xfrm>
            <a:off x="7271133" y="2083270"/>
            <a:ext cx="2181339" cy="3864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378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991688" y="1070731"/>
            <a:ext cx="24561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CHEMIE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Obdélník 16"/>
          <p:cNvSpPr/>
          <p:nvPr/>
        </p:nvSpPr>
        <p:spPr>
          <a:xfrm>
            <a:off x="1124529" y="2083270"/>
            <a:ext cx="3348319" cy="1511633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Periodická soustava prvků:</a:t>
            </a:r>
          </a:p>
          <a:p>
            <a:r>
              <a:rPr lang="cs-CZ" dirty="0" smtClean="0">
                <a:solidFill>
                  <a:schemeClr val="tx1"/>
                </a:solidFill>
                <a:hlinkClick r:id="rId4"/>
              </a:rPr>
              <a:t>Aplikace zdarma pro Windows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5"/>
              </a:rPr>
              <a:t>Aplikace zdarma pro Android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6"/>
              </a:rPr>
              <a:t>Aplikace zdarma pro Apple 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136030" y="3731221"/>
            <a:ext cx="3307224" cy="2030602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Další zajímavé aplikace:</a:t>
            </a:r>
          </a:p>
          <a:p>
            <a:r>
              <a:rPr lang="cs-CZ" dirty="0" smtClean="0">
                <a:solidFill>
                  <a:schemeClr val="tx1"/>
                </a:solidFill>
                <a:hlinkClick r:id="rId7"/>
              </a:rPr>
              <a:t>Chemistry </a:t>
            </a:r>
            <a:r>
              <a:rPr lang="cs-CZ" dirty="0" err="1" smtClean="0">
                <a:solidFill>
                  <a:schemeClr val="tx1"/>
                </a:solidFill>
                <a:hlinkClick r:id="rId7"/>
              </a:rPr>
              <a:t>Sky</a:t>
            </a:r>
            <a:r>
              <a:rPr lang="cs-CZ" dirty="0" smtClean="0">
                <a:solidFill>
                  <a:schemeClr val="tx1"/>
                </a:solidFill>
                <a:hlinkClick r:id="rId7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hlinkClick r:id="rId7"/>
              </a:rPr>
              <a:t>Lab</a:t>
            </a:r>
            <a:endParaRPr lang="cs-CZ" dirty="0" smtClean="0">
              <a:solidFill>
                <a:schemeClr val="tx1"/>
              </a:solidFill>
              <a:hlinkClick r:id="rId7"/>
            </a:endParaRPr>
          </a:p>
          <a:p>
            <a:r>
              <a:rPr lang="cs-CZ" dirty="0" err="1" smtClean="0">
                <a:solidFill>
                  <a:schemeClr val="tx1"/>
                </a:solidFill>
                <a:hlinkClick r:id="rId8"/>
              </a:rPr>
              <a:t>Nsquared</a:t>
            </a:r>
            <a:r>
              <a:rPr lang="cs-CZ" dirty="0" smtClean="0">
                <a:solidFill>
                  <a:schemeClr val="tx1"/>
                </a:solidFill>
                <a:hlinkClick r:id="rId8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hlinkClick r:id="rId8"/>
              </a:rPr>
              <a:t>chemistry</a:t>
            </a:r>
            <a:r>
              <a:rPr lang="cs-CZ" dirty="0" smtClean="0">
                <a:solidFill>
                  <a:schemeClr val="tx1"/>
                </a:solidFill>
                <a:hlinkClick r:id="rId8"/>
              </a:rPr>
              <a:t> 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9"/>
              </a:rPr>
              <a:t>Chemistry </a:t>
            </a:r>
            <a:r>
              <a:rPr lang="cs-CZ" dirty="0" err="1" smtClean="0">
                <a:solidFill>
                  <a:schemeClr val="tx1"/>
                </a:solidFill>
                <a:hlinkClick r:id="rId9"/>
              </a:rPr>
              <a:t>Courses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en-US" dirty="0">
                <a:hlinkClick r:id="rId10"/>
              </a:rPr>
              <a:t>Chemistry, Organic Chemistry and </a:t>
            </a:r>
            <a:r>
              <a:rPr lang="en-US" dirty="0" smtClean="0">
                <a:hlinkClick r:id="rId10"/>
              </a:rPr>
              <a:t>Biochemistry</a:t>
            </a:r>
            <a:endParaRPr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7328016" y="2083270"/>
            <a:ext cx="2115238" cy="1527206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Program pro tvorbu chemických vzorců:</a:t>
            </a:r>
          </a:p>
          <a:p>
            <a:r>
              <a:rPr lang="cs-CZ" dirty="0" err="1">
                <a:hlinkClick r:id="rId11"/>
              </a:rPr>
              <a:t>ChemSketch</a:t>
            </a:r>
            <a:endParaRPr lang="cs-CZ" b="1" dirty="0" smtClean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124529" y="3731221"/>
            <a:ext cx="4791529" cy="2030602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On-line zdroje:</a:t>
            </a:r>
          </a:p>
          <a:p>
            <a:r>
              <a:rPr lang="cs-CZ" dirty="0" smtClean="0">
                <a:solidFill>
                  <a:schemeClr val="tx1"/>
                </a:solidFill>
                <a:hlinkClick r:id="rId12"/>
              </a:rPr>
              <a:t>Chemgeneration</a:t>
            </a:r>
            <a:r>
              <a:rPr lang="cs-CZ" dirty="0" smtClean="0">
                <a:solidFill>
                  <a:schemeClr val="tx1"/>
                </a:solidFill>
              </a:rPr>
              <a:t> – interaktivní lekce chemie</a:t>
            </a:r>
          </a:p>
          <a:p>
            <a:r>
              <a:rPr lang="cs-CZ" dirty="0">
                <a:hlinkClick r:id="rId13"/>
              </a:rPr>
              <a:t>Vítejte na </a:t>
            </a:r>
            <a:r>
              <a:rPr lang="cs-CZ" dirty="0" smtClean="0">
                <a:hlinkClick r:id="rId13"/>
              </a:rPr>
              <a:t>Zemi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tx1"/>
                </a:solidFill>
              </a:rPr>
              <a:t>– koloběh kyslíku, uhlíku…</a:t>
            </a:r>
          </a:p>
          <a:p>
            <a:r>
              <a:rPr lang="cs-CZ" dirty="0" smtClean="0">
                <a:hlinkClick r:id="rId14"/>
              </a:rPr>
              <a:t>Concord </a:t>
            </a:r>
            <a:r>
              <a:rPr lang="cs-CZ" dirty="0" err="1" smtClean="0">
                <a:hlinkClick r:id="rId14"/>
              </a:rPr>
              <a:t>Consortium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tx1"/>
                </a:solidFill>
              </a:rPr>
              <a:t>- simulace</a:t>
            </a:r>
          </a:p>
          <a:p>
            <a:r>
              <a:rPr lang="cs-CZ" dirty="0">
                <a:hlinkClick r:id="rId15"/>
              </a:rPr>
              <a:t>PHET simulace</a:t>
            </a:r>
            <a:r>
              <a:rPr lang="cs-CZ" dirty="0"/>
              <a:t> </a:t>
            </a:r>
            <a:endParaRPr lang="cs-CZ" dirty="0" smtClean="0"/>
          </a:p>
          <a:p>
            <a:r>
              <a:rPr lang="cs-CZ" dirty="0" smtClean="0">
                <a:solidFill>
                  <a:schemeClr val="tx1"/>
                </a:solidFill>
                <a:hlinkClick r:id="rId16"/>
              </a:rPr>
              <a:t>Studium chemie – portál PŘF UK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8194" name="Picture 2" descr="Periodická tabulka (chemická) snímek obrazovky 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8741" y="2067697"/>
            <a:ext cx="2714634" cy="152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016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794617" y="1070731"/>
            <a:ext cx="68502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PŘÍRODOPIS, BIOLOGIE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Obdélník 16"/>
          <p:cNvSpPr/>
          <p:nvPr/>
        </p:nvSpPr>
        <p:spPr>
          <a:xfrm>
            <a:off x="5894024" y="4984774"/>
            <a:ext cx="3348319" cy="1511633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Placená aplikace 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pro všechny 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systémy:</a:t>
            </a:r>
          </a:p>
          <a:p>
            <a:r>
              <a:rPr lang="cs-CZ" dirty="0" smtClean="0">
                <a:solidFill>
                  <a:schemeClr val="tx1"/>
                </a:solidFill>
                <a:hlinkClick r:id="rId4"/>
              </a:rPr>
              <a:t>My </a:t>
            </a:r>
            <a:r>
              <a:rPr lang="cs-CZ" dirty="0" err="1">
                <a:solidFill>
                  <a:schemeClr val="tx1"/>
                </a:solidFill>
                <a:hlinkClick r:id="rId4"/>
              </a:rPr>
              <a:t>Incredible</a:t>
            </a:r>
            <a:r>
              <a:rPr lang="cs-CZ" dirty="0">
                <a:solidFill>
                  <a:schemeClr val="tx1"/>
                </a:solidFill>
                <a:hlinkClick r:id="rId4"/>
              </a:rPr>
              <a:t> Body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894024" y="2083271"/>
            <a:ext cx="3348319" cy="2799929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>
              <a:defRPr b="1">
                <a:solidFill>
                  <a:schemeClr val="tx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cs-CZ" dirty="0" smtClean="0"/>
              <a:t>Aplikace pro Windows</a:t>
            </a:r>
          </a:p>
          <a:p>
            <a:r>
              <a:rPr lang="cs-CZ" dirty="0" smtClean="0"/>
              <a:t>LIDSKÉ </a:t>
            </a:r>
            <a:r>
              <a:rPr lang="cs-CZ" dirty="0"/>
              <a:t>TĚLO:</a:t>
            </a:r>
          </a:p>
          <a:p>
            <a:r>
              <a:rPr lang="cs-CZ" b="0" dirty="0">
                <a:hlinkClick r:id="rId5"/>
              </a:rPr>
              <a:t>Human Anatomy Video 3D Animation</a:t>
            </a:r>
            <a:endParaRPr lang="cs-CZ" b="0" dirty="0"/>
          </a:p>
          <a:p>
            <a:r>
              <a:rPr lang="cs-CZ" b="0" dirty="0" err="1" smtClean="0">
                <a:hlinkClick r:id="rId6"/>
              </a:rPr>
              <a:t>Human</a:t>
            </a:r>
            <a:r>
              <a:rPr lang="cs-CZ" b="0" dirty="0" smtClean="0">
                <a:hlinkClick r:id="rId6"/>
              </a:rPr>
              <a:t> </a:t>
            </a:r>
            <a:r>
              <a:rPr lang="cs-CZ" b="0" dirty="0">
                <a:hlinkClick r:id="rId6"/>
              </a:rPr>
              <a:t>Body Systems</a:t>
            </a:r>
            <a:endParaRPr lang="cs-CZ" b="0" dirty="0"/>
          </a:p>
          <a:p>
            <a:r>
              <a:rPr lang="cs-CZ" b="0" dirty="0">
                <a:hlinkClick r:id="rId7"/>
              </a:rPr>
              <a:t>Systems Of Human Body</a:t>
            </a:r>
            <a:endParaRPr lang="cs-CZ" b="0" dirty="0"/>
          </a:p>
          <a:p>
            <a:r>
              <a:rPr lang="cs-CZ" b="0" dirty="0">
                <a:hlinkClick r:id="rId8"/>
              </a:rPr>
              <a:t>Anatomy Atlas – Junior</a:t>
            </a:r>
            <a:endParaRPr lang="cs-CZ" b="0" dirty="0"/>
          </a:p>
          <a:p>
            <a:r>
              <a:rPr lang="cs-CZ" b="0" dirty="0">
                <a:hlinkClick r:id="rId9"/>
              </a:rPr>
              <a:t>Anatomy Atlas </a:t>
            </a:r>
            <a:r>
              <a:rPr lang="cs-CZ" b="0" dirty="0" err="1">
                <a:hlinkClick r:id="rId9"/>
              </a:rPr>
              <a:t>Animed</a:t>
            </a:r>
            <a:endParaRPr lang="cs-CZ" b="0" dirty="0"/>
          </a:p>
          <a:p>
            <a:r>
              <a:rPr lang="cs-CZ" b="0" dirty="0">
                <a:hlinkClick r:id="rId10"/>
              </a:rPr>
              <a:t>Anatomy Atlas – </a:t>
            </a:r>
            <a:r>
              <a:rPr lang="cs-CZ" b="0" dirty="0" smtClean="0">
                <a:hlinkClick r:id="rId10"/>
              </a:rPr>
              <a:t>on-line</a:t>
            </a:r>
            <a:endParaRPr lang="cs-CZ" b="0" dirty="0" smtClean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11"/>
          <a:srcRect l="18544" t="24020" r="18939" b="8255"/>
          <a:stretch/>
        </p:blipFill>
        <p:spPr>
          <a:xfrm>
            <a:off x="7934988" y="5135200"/>
            <a:ext cx="1142515" cy="990179"/>
          </a:xfrm>
          <a:prstGeom prst="rect">
            <a:avLst/>
          </a:prstGeom>
        </p:spPr>
      </p:pic>
      <p:sp>
        <p:nvSpPr>
          <p:cNvPr id="18" name="Obdélník 17"/>
          <p:cNvSpPr/>
          <p:nvPr/>
        </p:nvSpPr>
        <p:spPr>
          <a:xfrm>
            <a:off x="1279402" y="2083271"/>
            <a:ext cx="2521417" cy="3316374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On-line zdroje:</a:t>
            </a:r>
          </a:p>
          <a:p>
            <a:r>
              <a:rPr lang="cs-CZ" dirty="0">
                <a:hlinkClick r:id="rId12"/>
              </a:rPr>
              <a:t>PHET simulace </a:t>
            </a:r>
            <a:endParaRPr lang="cs-CZ" dirty="0" smtClean="0"/>
          </a:p>
          <a:p>
            <a:r>
              <a:rPr lang="cs-CZ" dirty="0" smtClean="0">
                <a:hlinkClick r:id="rId13"/>
              </a:rPr>
              <a:t>Vítejte </a:t>
            </a:r>
            <a:r>
              <a:rPr lang="cs-CZ" dirty="0">
                <a:hlinkClick r:id="rId13"/>
              </a:rPr>
              <a:t>na Zemi </a:t>
            </a:r>
            <a:endParaRPr lang="cs-CZ" dirty="0" smtClean="0"/>
          </a:p>
          <a:p>
            <a:r>
              <a:rPr lang="cs-CZ" dirty="0" smtClean="0">
                <a:hlinkClick r:id="rId14"/>
              </a:rPr>
              <a:t>Concord </a:t>
            </a:r>
            <a:r>
              <a:rPr lang="cs-CZ" dirty="0" err="1">
                <a:hlinkClick r:id="rId14"/>
              </a:rPr>
              <a:t>Consortium</a:t>
            </a:r>
            <a:r>
              <a:rPr lang="cs-CZ" dirty="0">
                <a:hlinkClick r:id="rId14"/>
              </a:rPr>
              <a:t> </a:t>
            </a:r>
            <a:endParaRPr lang="cs-CZ" dirty="0" smtClean="0"/>
          </a:p>
          <a:p>
            <a:r>
              <a:rPr lang="cs-CZ" dirty="0" smtClean="0">
                <a:hlinkClick r:id="rId15"/>
              </a:rPr>
              <a:t>Slepá </a:t>
            </a:r>
            <a:r>
              <a:rPr lang="cs-CZ" dirty="0">
                <a:hlinkClick r:id="rId15"/>
              </a:rPr>
              <a:t>anatomie </a:t>
            </a:r>
            <a:endParaRPr lang="cs-CZ" dirty="0" smtClean="0"/>
          </a:p>
          <a:p>
            <a:r>
              <a:rPr lang="cs-CZ" dirty="0" smtClean="0">
                <a:hlinkClick r:id="rId16"/>
              </a:rPr>
              <a:t>Hlas </a:t>
            </a:r>
            <a:r>
              <a:rPr lang="cs-CZ" dirty="0">
                <a:hlinkClick r:id="rId16"/>
              </a:rPr>
              <a:t>pro tento </a:t>
            </a:r>
            <a:r>
              <a:rPr lang="cs-CZ" dirty="0" smtClean="0">
                <a:hlinkClick r:id="rId16"/>
              </a:rPr>
              <a:t>den</a:t>
            </a:r>
            <a:endParaRPr lang="cs-CZ" dirty="0" smtClean="0"/>
          </a:p>
          <a:p>
            <a:r>
              <a:rPr lang="cs-CZ" dirty="0" smtClean="0">
                <a:solidFill>
                  <a:schemeClr val="tx1"/>
                </a:solidFill>
                <a:hlinkClick r:id="rId17"/>
              </a:rPr>
              <a:t>Svět geologie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8"/>
              </a:rPr>
              <a:t>Badatelé.cz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err="1" smtClean="0">
                <a:solidFill>
                  <a:schemeClr val="tx1"/>
                </a:solidFill>
                <a:hlinkClick r:id="rId19"/>
              </a:rPr>
              <a:t>Enviroexperiment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20"/>
              </a:rPr>
              <a:t>Odpady útočí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279402" y="5573138"/>
            <a:ext cx="4463846" cy="913326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Zajímavé aplikace:</a:t>
            </a:r>
          </a:p>
          <a:p>
            <a:r>
              <a:rPr lang="cs-CZ" dirty="0" smtClean="0">
                <a:solidFill>
                  <a:schemeClr val="tx1"/>
                </a:solidFill>
                <a:hlinkClick r:id="rId21"/>
              </a:rPr>
              <a:t>Icell</a:t>
            </a:r>
            <a:r>
              <a:rPr lang="cs-CZ" dirty="0" smtClean="0">
                <a:solidFill>
                  <a:schemeClr val="tx1"/>
                </a:solidFill>
              </a:rPr>
              <a:t> – pro Windows</a:t>
            </a:r>
          </a:p>
          <a:p>
            <a:r>
              <a:rPr lang="cs-CZ" dirty="0" smtClean="0">
                <a:solidFill>
                  <a:schemeClr val="tx1"/>
                </a:solidFill>
                <a:hlinkClick r:id="rId22"/>
              </a:rPr>
              <a:t>První pomoc </a:t>
            </a:r>
            <a:r>
              <a:rPr lang="cs-CZ" dirty="0" smtClean="0">
                <a:solidFill>
                  <a:schemeClr val="tx1"/>
                </a:solidFill>
              </a:rPr>
              <a:t>– pro Android a Apple</a:t>
            </a:r>
          </a:p>
        </p:txBody>
      </p:sp>
      <p:pic>
        <p:nvPicPr>
          <p:cNvPr id="19458" name="Picture 2" descr="http://www.oliveprsolutions.com/dev/wp-content/uploads/2011/12/IFLS-240x240.jpg"/>
          <p:cNvPicPr>
            <a:picLocks noChangeAspect="1" noChangeArrowheads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18" r="13885"/>
          <a:stretch/>
        </p:blipFill>
        <p:spPr bwMode="auto">
          <a:xfrm>
            <a:off x="4056393" y="2085232"/>
            <a:ext cx="1529260" cy="331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://png.clipart.me/graphics/thumbs/130/isolated-globe-earth-icon-on-white-background_130699634.jpg">
            <a:hlinkClick r:id="rId24"/>
          </p:cNvPr>
          <p:cNvPicPr>
            <a:picLocks noChangeArrowheads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8" t="9438" r="9996" b="14057"/>
          <a:stretch/>
        </p:blipFill>
        <p:spPr bwMode="auto">
          <a:xfrm>
            <a:off x="4966762" y="4769645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736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601888" y="1070731"/>
            <a:ext cx="52357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DĚJEPIS, ZEMĚPIS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Obdélník 16"/>
          <p:cNvSpPr/>
          <p:nvPr/>
        </p:nvSpPr>
        <p:spPr>
          <a:xfrm>
            <a:off x="5471700" y="2800863"/>
            <a:ext cx="3811224" cy="1511633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  <a:hlinkClick r:id="rId4" action="ppaction://hlinksldjump"/>
              </a:rPr>
              <a:t>Zeměpis</a:t>
            </a:r>
            <a:r>
              <a:rPr lang="cs-CZ" dirty="0" smtClean="0">
                <a:solidFill>
                  <a:schemeClr val="tx1"/>
                </a:solidFill>
              </a:rPr>
              <a:t> často stojí na pomezí přírodních a humanitních věd, jelikož se jedná o téměř průřezový předmět, existuje k němu řada odkazů </a:t>
            </a:r>
            <a:r>
              <a:rPr lang="cs-CZ" dirty="0" smtClean="0">
                <a:solidFill>
                  <a:schemeClr val="tx1"/>
                </a:solidFill>
                <a:hlinkClick r:id="rId4" action="ppaction://hlinksldjump"/>
              </a:rPr>
              <a:t>zde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1124528" y="2022100"/>
            <a:ext cx="3843171" cy="2290396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Zajímavé odkazy:</a:t>
            </a:r>
          </a:p>
          <a:p>
            <a:r>
              <a:rPr lang="cs-CZ" dirty="0">
                <a:solidFill>
                  <a:schemeClr val="tx1"/>
                </a:solidFill>
                <a:hlinkClick r:id="rId5"/>
              </a:rPr>
              <a:t>Časová osa Všichni muži </a:t>
            </a:r>
            <a:r>
              <a:rPr lang="cs-CZ" dirty="0" smtClean="0">
                <a:solidFill>
                  <a:schemeClr val="tx1"/>
                </a:solidFill>
                <a:hlinkClick r:id="rId5"/>
              </a:rPr>
              <a:t>Hradu</a:t>
            </a:r>
          </a:p>
          <a:p>
            <a:r>
              <a:rPr lang="cs-CZ" sz="2000" dirty="0">
                <a:hlinkClick r:id="rId6"/>
              </a:rPr>
              <a:t>Jeden svět na školách</a:t>
            </a:r>
            <a:r>
              <a:rPr lang="cs-CZ" sz="2000" dirty="0" smtClean="0">
                <a:solidFill>
                  <a:schemeClr val="tx1"/>
                </a:solidFill>
                <a:hlinkClick r:id="rId5"/>
              </a:rPr>
              <a:t> </a:t>
            </a:r>
            <a:endParaRPr lang="cs-CZ" sz="2000" dirty="0" smtClean="0">
              <a:solidFill>
                <a:schemeClr val="tx1"/>
              </a:solidFill>
            </a:endParaRPr>
          </a:p>
          <a:p>
            <a:r>
              <a:rPr lang="cs-CZ" sz="2000" dirty="0" err="1">
                <a:hlinkClick r:id="rId7"/>
              </a:rPr>
              <a:t>Historic</a:t>
            </a:r>
            <a:r>
              <a:rPr lang="cs-CZ" sz="2000" dirty="0">
                <a:hlinkClick r:id="rId7"/>
              </a:rPr>
              <a:t> Map </a:t>
            </a:r>
            <a:r>
              <a:rPr lang="cs-CZ" sz="2000" dirty="0" smtClean="0">
                <a:hlinkClick r:id="rId7"/>
              </a:rPr>
              <a:t>Works</a:t>
            </a:r>
            <a:endParaRPr lang="cs-CZ" sz="2000" dirty="0" smtClean="0"/>
          </a:p>
          <a:p>
            <a:r>
              <a:rPr lang="cs-CZ" sz="2000" dirty="0" smtClean="0">
                <a:solidFill>
                  <a:schemeClr val="tx1"/>
                </a:solidFill>
                <a:hlinkClick r:id="rId8"/>
              </a:rPr>
              <a:t>Paměť národa</a:t>
            </a:r>
            <a:endParaRPr lang="cs-CZ" sz="2000" dirty="0" smtClean="0">
              <a:solidFill>
                <a:schemeClr val="tx1"/>
              </a:solidFill>
            </a:endParaRPr>
          </a:p>
          <a:p>
            <a:r>
              <a:rPr lang="cs-CZ" sz="2000" dirty="0" smtClean="0">
                <a:solidFill>
                  <a:schemeClr val="tx1"/>
                </a:solidFill>
                <a:hlinkClick r:id="rId9"/>
              </a:rPr>
              <a:t>Jan Hus</a:t>
            </a:r>
            <a:endParaRPr lang="cs-CZ" sz="2000" dirty="0" smtClean="0">
              <a:solidFill>
                <a:schemeClr val="tx1"/>
              </a:solidFill>
            </a:endParaRPr>
          </a:p>
          <a:p>
            <a:r>
              <a:rPr lang="cs-CZ" sz="2000" dirty="0" smtClean="0">
                <a:solidFill>
                  <a:schemeClr val="tx1"/>
                </a:solidFill>
                <a:hlinkClick r:id="rId10"/>
              </a:rPr>
              <a:t>Putování kocoura Kuby</a:t>
            </a:r>
            <a:endParaRPr lang="cs-CZ" sz="2000" dirty="0" smtClean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471700" y="2022100"/>
            <a:ext cx="3811224" cy="604846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Při výuce dějepisu lze využít množství </a:t>
            </a:r>
            <a:r>
              <a:rPr lang="cs-CZ" dirty="0" smtClean="0">
                <a:solidFill>
                  <a:schemeClr val="tx1"/>
                </a:solidFill>
                <a:hlinkClick r:id="rId11" action="ppaction://hlinksldjump"/>
              </a:rPr>
              <a:t>videí. 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124527" y="4470244"/>
            <a:ext cx="3843171" cy="1589033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Aplikace pro Android:</a:t>
            </a:r>
          </a:p>
          <a:p>
            <a:r>
              <a:rPr lang="cs-CZ" dirty="0" smtClean="0">
                <a:solidFill>
                  <a:schemeClr val="tx1"/>
                </a:solidFill>
                <a:hlinkClick r:id="rId12"/>
              </a:rPr>
              <a:t>Dějepis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3"/>
              </a:rPr>
              <a:t>Puzzle Hrady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sz="2000" dirty="0">
                <a:hlinkClick r:id="rId14"/>
              </a:rPr>
              <a:t>České dědictví </a:t>
            </a:r>
            <a:r>
              <a:rPr lang="cs-CZ" sz="2000" dirty="0" err="1" smtClean="0">
                <a:hlinkClick r:id="rId14"/>
              </a:rPr>
              <a:t>Unesco</a:t>
            </a:r>
            <a:endParaRPr lang="cs-CZ" sz="2000" dirty="0" smtClean="0"/>
          </a:p>
          <a:p>
            <a:r>
              <a:rPr lang="cs-CZ" sz="2000" dirty="0" smtClean="0">
                <a:solidFill>
                  <a:schemeClr val="tx1"/>
                </a:solidFill>
                <a:hlinkClick r:id="rId15"/>
              </a:rPr>
              <a:t>Hrady a zámky</a:t>
            </a:r>
            <a:endParaRPr lang="cs-CZ" sz="2000" dirty="0" smtClean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466411" y="4470243"/>
            <a:ext cx="3843171" cy="1589034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Kvízy pro Android:</a:t>
            </a:r>
          </a:p>
          <a:p>
            <a:r>
              <a:rPr lang="cs-CZ" dirty="0" smtClean="0">
                <a:solidFill>
                  <a:schemeClr val="tx1"/>
                </a:solidFill>
                <a:hlinkClick r:id="rId16"/>
              </a:rPr>
              <a:t>Historická postava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7"/>
              </a:rPr>
              <a:t>2. světová válka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8"/>
              </a:rPr>
              <a:t>Americká občanská válka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9"/>
              </a:rPr>
              <a:t>Slavné památky</a:t>
            </a: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259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880282" y="1070731"/>
            <a:ext cx="26789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ZEMĚPIS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Obdélník 16"/>
          <p:cNvSpPr/>
          <p:nvPr/>
        </p:nvSpPr>
        <p:spPr>
          <a:xfrm>
            <a:off x="1124529" y="2098843"/>
            <a:ext cx="4262719" cy="2616376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Aplikace zdarma o vesmíru:</a:t>
            </a:r>
          </a:p>
          <a:p>
            <a:r>
              <a:rPr lang="cs-CZ" dirty="0" smtClean="0">
                <a:solidFill>
                  <a:schemeClr val="tx1"/>
                </a:solidFill>
                <a:hlinkClick r:id="rId4"/>
              </a:rPr>
              <a:t>Planets 3D</a:t>
            </a:r>
            <a:r>
              <a:rPr lang="cs-CZ" dirty="0" smtClean="0">
                <a:solidFill>
                  <a:schemeClr val="tx1"/>
                </a:solidFill>
              </a:rPr>
              <a:t> – pro Windows</a:t>
            </a:r>
          </a:p>
          <a:p>
            <a:r>
              <a:rPr lang="cs-CZ" dirty="0" smtClean="0">
                <a:solidFill>
                  <a:schemeClr val="tx1"/>
                </a:solidFill>
                <a:hlinkClick r:id="rId5"/>
              </a:rPr>
              <a:t>The </a:t>
            </a:r>
            <a:r>
              <a:rPr lang="cs-CZ" dirty="0" err="1" smtClean="0">
                <a:solidFill>
                  <a:schemeClr val="tx1"/>
                </a:solidFill>
                <a:hlinkClick r:id="rId5"/>
              </a:rPr>
              <a:t>UniversApp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– pro </a:t>
            </a:r>
            <a:r>
              <a:rPr lang="cs-CZ" dirty="0" smtClean="0">
                <a:solidFill>
                  <a:schemeClr val="tx1"/>
                </a:solidFill>
              </a:rPr>
              <a:t>Windows</a:t>
            </a:r>
          </a:p>
          <a:p>
            <a:r>
              <a:rPr lang="cs-CZ" dirty="0" smtClean="0">
                <a:solidFill>
                  <a:schemeClr val="tx1"/>
                </a:solidFill>
                <a:hlinkClick r:id="rId6"/>
              </a:rPr>
              <a:t>SkyMap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– pro </a:t>
            </a:r>
            <a:r>
              <a:rPr lang="cs-CZ" dirty="0" smtClean="0">
                <a:solidFill>
                  <a:schemeClr val="tx1"/>
                </a:solidFill>
              </a:rPr>
              <a:t>Windows</a:t>
            </a:r>
          </a:p>
          <a:p>
            <a:r>
              <a:rPr lang="cs-CZ" dirty="0" smtClean="0">
                <a:solidFill>
                  <a:schemeClr val="tx1"/>
                </a:solidFill>
                <a:hlinkClick r:id="rId7"/>
              </a:rPr>
              <a:t>Mobile </a:t>
            </a:r>
            <a:r>
              <a:rPr lang="cs-CZ" dirty="0" err="1" smtClean="0">
                <a:solidFill>
                  <a:schemeClr val="tx1"/>
                </a:solidFill>
                <a:hlinkClick r:id="rId7"/>
              </a:rPr>
              <a:t>Observatory</a:t>
            </a:r>
            <a:r>
              <a:rPr lang="cs-CZ" dirty="0" smtClean="0">
                <a:solidFill>
                  <a:schemeClr val="tx1"/>
                </a:solidFill>
                <a:hlinkClick r:id="rId7"/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– pro Android</a:t>
            </a:r>
          </a:p>
          <a:p>
            <a:r>
              <a:rPr lang="cs-CZ" dirty="0" err="1" smtClean="0">
                <a:solidFill>
                  <a:schemeClr val="tx1"/>
                </a:solidFill>
                <a:hlinkClick r:id="rId8"/>
              </a:rPr>
              <a:t>Astroviewer</a:t>
            </a:r>
            <a:r>
              <a:rPr lang="cs-CZ" dirty="0" smtClean="0">
                <a:solidFill>
                  <a:schemeClr val="tx1"/>
                </a:solidFill>
              </a:rPr>
              <a:t> – pro Android</a:t>
            </a:r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9"/>
              </a:rPr>
              <a:t>Night </a:t>
            </a:r>
            <a:r>
              <a:rPr lang="cs-CZ" dirty="0" err="1" smtClean="0">
                <a:solidFill>
                  <a:schemeClr val="tx1"/>
                </a:solidFill>
                <a:hlinkClick r:id="rId9"/>
              </a:rPr>
              <a:t>Sky</a:t>
            </a:r>
            <a:r>
              <a:rPr lang="cs-CZ" dirty="0" smtClean="0">
                <a:solidFill>
                  <a:schemeClr val="tx1"/>
                </a:solidFill>
                <a:hlinkClick r:id="rId9"/>
              </a:rPr>
              <a:t> Lite </a:t>
            </a:r>
            <a:r>
              <a:rPr lang="cs-CZ" dirty="0" smtClean="0">
                <a:solidFill>
                  <a:schemeClr val="tx1"/>
                </a:solidFill>
              </a:rPr>
              <a:t>– pro Apple</a:t>
            </a:r>
          </a:p>
          <a:p>
            <a:r>
              <a:rPr lang="cs-CZ" dirty="0" smtClean="0">
                <a:solidFill>
                  <a:schemeClr val="tx1"/>
                </a:solidFill>
                <a:hlinkClick r:id="rId10"/>
              </a:rPr>
              <a:t>NASA </a:t>
            </a:r>
            <a:r>
              <a:rPr lang="cs-CZ" dirty="0" err="1" smtClean="0">
                <a:solidFill>
                  <a:schemeClr val="tx1"/>
                </a:solidFill>
                <a:hlinkClick r:id="rId10"/>
              </a:rPr>
              <a:t>App</a:t>
            </a:r>
            <a:r>
              <a:rPr lang="cs-CZ" dirty="0" smtClean="0">
                <a:solidFill>
                  <a:schemeClr val="tx1"/>
                </a:solidFill>
                <a:hlinkClick r:id="rId10"/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– pro Apple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6983667" y="2104480"/>
            <a:ext cx="2237452" cy="4255435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Zajímavé on-line odkazy:</a:t>
            </a:r>
          </a:p>
          <a:p>
            <a:r>
              <a:rPr lang="cs-CZ" sz="2000" dirty="0">
                <a:hlinkClick r:id="rId11"/>
              </a:rPr>
              <a:t>PHET </a:t>
            </a:r>
            <a:r>
              <a:rPr lang="cs-CZ" sz="2000" dirty="0" smtClean="0">
                <a:hlinkClick r:id="rId11"/>
              </a:rPr>
              <a:t>simulace</a:t>
            </a:r>
            <a:endParaRPr lang="cs-CZ" sz="2000" dirty="0" smtClean="0"/>
          </a:p>
          <a:p>
            <a:r>
              <a:rPr lang="cs-CZ" sz="2000" dirty="0">
                <a:hlinkClick r:id="rId12"/>
              </a:rPr>
              <a:t>Slepá mapa </a:t>
            </a:r>
            <a:r>
              <a:rPr lang="cs-CZ" sz="2000" dirty="0" smtClean="0">
                <a:hlinkClick r:id="rId12"/>
              </a:rPr>
              <a:t>ČR</a:t>
            </a:r>
            <a:endParaRPr lang="cs-CZ" sz="2000" dirty="0" smtClean="0"/>
          </a:p>
          <a:p>
            <a:r>
              <a:rPr lang="cs-CZ" sz="2000" dirty="0" err="1" smtClean="0">
                <a:hlinkClick r:id="rId13"/>
              </a:rPr>
              <a:t>Toporopa</a:t>
            </a:r>
            <a:endParaRPr lang="cs-CZ" sz="2000" dirty="0" smtClean="0"/>
          </a:p>
          <a:p>
            <a:r>
              <a:rPr lang="cs-CZ" sz="2000" dirty="0">
                <a:hlinkClick r:id="rId14"/>
              </a:rPr>
              <a:t>Vítejte na </a:t>
            </a:r>
            <a:r>
              <a:rPr lang="cs-CZ" sz="2000" dirty="0" smtClean="0">
                <a:hlinkClick r:id="rId14"/>
              </a:rPr>
              <a:t>Zemi</a:t>
            </a:r>
            <a:endParaRPr lang="cs-CZ" sz="2000" dirty="0" smtClean="0"/>
          </a:p>
          <a:p>
            <a:r>
              <a:rPr lang="cs-CZ" sz="2000" dirty="0" err="1">
                <a:hlinkClick r:id="rId15"/>
              </a:rPr>
              <a:t>Lokátorová</a:t>
            </a:r>
            <a:r>
              <a:rPr lang="cs-CZ" sz="2000" dirty="0">
                <a:hlinkClick r:id="rId15"/>
              </a:rPr>
              <a:t> </a:t>
            </a:r>
            <a:r>
              <a:rPr lang="cs-CZ" sz="2000" dirty="0" smtClean="0">
                <a:hlinkClick r:id="rId15"/>
              </a:rPr>
              <a:t>mapa</a:t>
            </a:r>
            <a:endParaRPr lang="cs-CZ" sz="2000" dirty="0" smtClean="0"/>
          </a:p>
          <a:p>
            <a:r>
              <a:rPr lang="cs-CZ" sz="2000" dirty="0">
                <a:hlinkClick r:id="rId16"/>
              </a:rPr>
              <a:t>Evropská unie </a:t>
            </a:r>
            <a:r>
              <a:rPr lang="cs-CZ" sz="2000" dirty="0" smtClean="0">
                <a:hlinkClick r:id="rId16"/>
              </a:rPr>
              <a:t>hrou</a:t>
            </a:r>
            <a:endParaRPr lang="cs-CZ" sz="2000" dirty="0" smtClean="0"/>
          </a:p>
          <a:p>
            <a:r>
              <a:rPr lang="cs-CZ" sz="2000" dirty="0" err="1" smtClean="0">
                <a:hlinkClick r:id="rId17"/>
              </a:rPr>
              <a:t>Geoguessr</a:t>
            </a:r>
            <a:endParaRPr lang="cs-CZ" sz="2000" dirty="0" smtClean="0"/>
          </a:p>
          <a:p>
            <a:r>
              <a:rPr lang="cs-CZ" sz="2000" dirty="0">
                <a:hlinkClick r:id="rId18"/>
              </a:rPr>
              <a:t>Slepé </a:t>
            </a:r>
            <a:r>
              <a:rPr lang="cs-CZ" sz="2000" dirty="0" smtClean="0">
                <a:hlinkClick r:id="rId18"/>
              </a:rPr>
              <a:t>mapy</a:t>
            </a:r>
            <a:endParaRPr lang="cs-CZ" sz="2000" dirty="0" smtClean="0"/>
          </a:p>
          <a:p>
            <a:r>
              <a:rPr lang="cs-CZ" sz="2000" dirty="0" err="1" smtClean="0">
                <a:hlinkClick r:id="rId19"/>
              </a:rPr>
              <a:t>Forvo</a:t>
            </a:r>
            <a:endParaRPr lang="cs-CZ" sz="2000" dirty="0" smtClean="0"/>
          </a:p>
          <a:p>
            <a:r>
              <a:rPr lang="cs-CZ" sz="2000" dirty="0">
                <a:hlinkClick r:id="rId20"/>
              </a:rPr>
              <a:t>Zeměpisné </a:t>
            </a:r>
            <a:r>
              <a:rPr lang="cs-CZ" sz="2000" dirty="0" smtClean="0">
                <a:hlinkClick r:id="rId20"/>
              </a:rPr>
              <a:t>mapy</a:t>
            </a:r>
            <a:endParaRPr lang="cs-CZ" sz="2000" dirty="0" smtClean="0"/>
          </a:p>
          <a:p>
            <a:endParaRPr lang="cs-CZ" sz="2000" b="1" dirty="0" smtClean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124529" y="4826933"/>
            <a:ext cx="4262719" cy="1532983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GEOCACHING</a:t>
            </a:r>
          </a:p>
          <a:p>
            <a:r>
              <a:rPr lang="cs-CZ" dirty="0">
                <a:solidFill>
                  <a:schemeClr val="tx1"/>
                </a:solidFill>
              </a:rPr>
              <a:t>=  </a:t>
            </a:r>
            <a:r>
              <a:rPr lang="cs-CZ" dirty="0" smtClean="0">
                <a:solidFill>
                  <a:schemeClr val="tx1"/>
                </a:solidFill>
              </a:rPr>
              <a:t>hra, která </a:t>
            </a:r>
            <a:r>
              <a:rPr lang="cs-CZ" dirty="0">
                <a:solidFill>
                  <a:schemeClr val="tx1"/>
                </a:solidFill>
              </a:rPr>
              <a:t>spočívá v </a:t>
            </a:r>
            <a:r>
              <a:rPr lang="cs-CZ" dirty="0" smtClean="0">
                <a:solidFill>
                  <a:schemeClr val="tx1"/>
                </a:solidFill>
              </a:rPr>
              <a:t>hledání skryté schránky (</a:t>
            </a:r>
            <a:r>
              <a:rPr lang="cs-CZ" dirty="0" err="1" smtClean="0">
                <a:solidFill>
                  <a:schemeClr val="tx1"/>
                </a:solidFill>
              </a:rPr>
              <a:t>kešky</a:t>
            </a:r>
            <a:r>
              <a:rPr lang="cs-CZ" dirty="0" smtClean="0">
                <a:solidFill>
                  <a:schemeClr val="tx1"/>
                </a:solidFill>
              </a:rPr>
              <a:t>), </a:t>
            </a:r>
            <a:r>
              <a:rPr lang="cs-CZ" dirty="0">
                <a:solidFill>
                  <a:schemeClr val="tx1"/>
                </a:solidFill>
              </a:rPr>
              <a:t>o níž jsou známy její </a:t>
            </a:r>
            <a:r>
              <a:rPr lang="cs-CZ" dirty="0" smtClean="0">
                <a:solidFill>
                  <a:schemeClr val="tx1"/>
                </a:solidFill>
              </a:rPr>
              <a:t>zeměpisné souřadnice. Více </a:t>
            </a:r>
            <a:r>
              <a:rPr lang="cs-CZ" dirty="0">
                <a:solidFill>
                  <a:schemeClr val="tx1"/>
                </a:solidFill>
              </a:rPr>
              <a:t>v </a:t>
            </a:r>
            <a:r>
              <a:rPr lang="cs-CZ" dirty="0" smtClean="0">
                <a:solidFill>
                  <a:schemeClr val="tx1"/>
                </a:solidFill>
              </a:rPr>
              <a:t>článku </a:t>
            </a:r>
            <a:r>
              <a:rPr lang="cs-CZ" dirty="0" smtClean="0">
                <a:solidFill>
                  <a:schemeClr val="tx1"/>
                </a:solidFill>
                <a:hlinkClick r:id="rId21"/>
              </a:rPr>
              <a:t>Geocaching ve výuce zeměpisu. 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9" name="Obdélník 18">
            <a:hlinkClick r:id="rId22"/>
          </p:cNvPr>
          <p:cNvSpPr/>
          <p:nvPr/>
        </p:nvSpPr>
        <p:spPr>
          <a:xfrm>
            <a:off x="5463339" y="2098843"/>
            <a:ext cx="1444237" cy="1584000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Google </a:t>
            </a:r>
            <a:r>
              <a:rPr lang="cs-CZ" b="1" dirty="0" err="1">
                <a:solidFill>
                  <a:schemeClr val="tx1"/>
                </a:solidFill>
              </a:rPr>
              <a:t>e</a:t>
            </a:r>
            <a:r>
              <a:rPr lang="cs-CZ" b="1" dirty="0" err="1" smtClean="0">
                <a:solidFill>
                  <a:schemeClr val="tx1"/>
                </a:solidFill>
              </a:rPr>
              <a:t>arth</a:t>
            </a:r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</p:txBody>
      </p:sp>
      <p:pic>
        <p:nvPicPr>
          <p:cNvPr id="20482" name="Picture 2" descr="http://www.lakeway-tx.gov/images/pages/N1201/google-earth%20LOGO.png">
            <a:hlinkClick r:id="rId22"/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568" y="2784143"/>
            <a:ext cx="1300209" cy="812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Obdélník 21">
            <a:hlinkClick r:id="rId22"/>
          </p:cNvPr>
          <p:cNvSpPr/>
          <p:nvPr/>
        </p:nvSpPr>
        <p:spPr>
          <a:xfrm>
            <a:off x="5463337" y="5059625"/>
            <a:ext cx="1444239" cy="130029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Další články:</a:t>
            </a:r>
          </a:p>
          <a:p>
            <a:r>
              <a:rPr lang="cs-CZ" dirty="0" smtClean="0">
                <a:solidFill>
                  <a:schemeClr val="tx1"/>
                </a:solidFill>
                <a:hlinkClick r:id="rId24"/>
              </a:rPr>
              <a:t>S tablety do Evropy</a:t>
            </a:r>
            <a:endParaRPr lang="cs-CZ" b="1" dirty="0" smtClean="0">
              <a:solidFill>
                <a:schemeClr val="tx1"/>
              </a:solidFill>
            </a:endParaRPr>
          </a:p>
        </p:txBody>
      </p:sp>
      <p:pic>
        <p:nvPicPr>
          <p:cNvPr id="20484" name="Picture 4" descr="http://www.cnews.cz/sites/default/files/ikonky/2013/04/logo-mapy-windows-8-ico.png">
            <a:hlinkClick r:id="rId25"/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1700" y="3742619"/>
            <a:ext cx="1435876" cy="1152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197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152138" y="1070731"/>
            <a:ext cx="41352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MATEMATIKA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Obdélník 15"/>
          <p:cNvSpPr/>
          <p:nvPr/>
        </p:nvSpPr>
        <p:spPr>
          <a:xfrm>
            <a:off x="7056739" y="3323597"/>
            <a:ext cx="2392459" cy="2757714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GEOGEBRA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= </a:t>
            </a:r>
            <a:r>
              <a:rPr lang="cs-CZ" dirty="0">
                <a:solidFill>
                  <a:schemeClr val="tx1"/>
                </a:solidFill>
              </a:rPr>
              <a:t>volně stažitelná aplikace pro interaktivní výuku </a:t>
            </a:r>
            <a:r>
              <a:rPr lang="cs-CZ" dirty="0" smtClean="0">
                <a:solidFill>
                  <a:schemeClr val="tx1"/>
                </a:solidFill>
              </a:rPr>
              <a:t>matematiky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hlinkClick r:id="rId4"/>
              </a:rPr>
              <a:t>Oficiální stránka </a:t>
            </a:r>
            <a:r>
              <a:rPr lang="cs-CZ" dirty="0" err="1" smtClean="0">
                <a:solidFill>
                  <a:schemeClr val="tx1"/>
                </a:solidFill>
                <a:hlinkClick r:id="rId4"/>
              </a:rPr>
              <a:t>Geogebry</a:t>
            </a:r>
            <a:endParaRPr lang="cs-CZ" dirty="0" smtClean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hlinkClick r:id="rId5"/>
              </a:rPr>
              <a:t>You Tube videa</a:t>
            </a:r>
            <a:endParaRPr lang="cs-CZ" dirty="0" smtClean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hlinkClick r:id="rId6"/>
              </a:rPr>
              <a:t>Články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179614" y="2210893"/>
            <a:ext cx="2863575" cy="3870418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On-line zdroje:</a:t>
            </a:r>
          </a:p>
          <a:p>
            <a:r>
              <a:rPr lang="cs-CZ" dirty="0" smtClean="0">
                <a:hlinkClick r:id="rId7"/>
              </a:rPr>
              <a:t>Geometry</a:t>
            </a:r>
            <a:endParaRPr lang="cs-CZ" dirty="0" smtClean="0"/>
          </a:p>
          <a:p>
            <a:r>
              <a:rPr lang="cs-CZ" dirty="0">
                <a:hlinkClick r:id="rId8"/>
              </a:rPr>
              <a:t>PHET </a:t>
            </a:r>
            <a:r>
              <a:rPr lang="cs-CZ" dirty="0" smtClean="0">
                <a:hlinkClick r:id="rId8"/>
              </a:rPr>
              <a:t>simulace</a:t>
            </a:r>
            <a:endParaRPr lang="cs-CZ" dirty="0" smtClean="0"/>
          </a:p>
          <a:p>
            <a:r>
              <a:rPr lang="cs-CZ" dirty="0">
                <a:hlinkClick r:id="rId9"/>
              </a:rPr>
              <a:t>Matematické </a:t>
            </a:r>
            <a:r>
              <a:rPr lang="cs-CZ" dirty="0" smtClean="0">
                <a:hlinkClick r:id="rId9"/>
              </a:rPr>
              <a:t>aplety</a:t>
            </a:r>
            <a:endParaRPr lang="cs-CZ" dirty="0" smtClean="0"/>
          </a:p>
          <a:p>
            <a:r>
              <a:rPr lang="cs-CZ" dirty="0">
                <a:hlinkClick r:id="rId10"/>
              </a:rPr>
              <a:t>Concord </a:t>
            </a:r>
            <a:r>
              <a:rPr lang="cs-CZ" dirty="0" err="1" smtClean="0">
                <a:hlinkClick r:id="rId10"/>
              </a:rPr>
              <a:t>Consortium</a:t>
            </a:r>
            <a:endParaRPr lang="cs-CZ" dirty="0" smtClean="0"/>
          </a:p>
          <a:p>
            <a:r>
              <a:rPr lang="cs-CZ" dirty="0">
                <a:hlinkClick r:id="rId11"/>
              </a:rPr>
              <a:t>Online </a:t>
            </a:r>
            <a:r>
              <a:rPr lang="cs-CZ" dirty="0" smtClean="0">
                <a:hlinkClick r:id="rId11"/>
              </a:rPr>
              <a:t>cvičení</a:t>
            </a:r>
            <a:endParaRPr lang="cs-CZ" dirty="0" smtClean="0"/>
          </a:p>
          <a:p>
            <a:r>
              <a:rPr lang="cs-CZ" dirty="0">
                <a:hlinkClick r:id="rId12"/>
              </a:rPr>
              <a:t>Apple </a:t>
            </a:r>
            <a:r>
              <a:rPr lang="cs-CZ" dirty="0" smtClean="0">
                <a:hlinkClick r:id="rId12"/>
              </a:rPr>
              <a:t>cup</a:t>
            </a:r>
            <a:endParaRPr lang="cs-CZ" dirty="0" smtClean="0"/>
          </a:p>
          <a:p>
            <a:r>
              <a:rPr lang="cs-CZ" dirty="0">
                <a:hlinkClick r:id="rId13"/>
              </a:rPr>
              <a:t>Hra </a:t>
            </a:r>
            <a:r>
              <a:rPr lang="cs-CZ" dirty="0" err="1">
                <a:hlinkClick r:id="rId13"/>
              </a:rPr>
              <a:t>Inflation</a:t>
            </a:r>
            <a:r>
              <a:rPr lang="cs-CZ" dirty="0">
                <a:hlinkClick r:id="rId13"/>
              </a:rPr>
              <a:t> </a:t>
            </a:r>
            <a:r>
              <a:rPr lang="cs-CZ" dirty="0" smtClean="0">
                <a:hlinkClick r:id="rId13"/>
              </a:rPr>
              <a:t>Island</a:t>
            </a:r>
            <a:endParaRPr lang="cs-CZ" dirty="0" smtClean="0"/>
          </a:p>
          <a:p>
            <a:r>
              <a:rPr lang="cs-CZ" dirty="0" smtClean="0">
                <a:hlinkClick r:id="rId14"/>
              </a:rPr>
              <a:t>Diktáty</a:t>
            </a:r>
            <a:endParaRPr lang="cs-CZ" dirty="0" smtClean="0"/>
          </a:p>
          <a:p>
            <a:r>
              <a:rPr lang="cs-CZ" dirty="0" smtClean="0">
                <a:solidFill>
                  <a:schemeClr val="tx1"/>
                </a:solidFill>
                <a:hlinkClick r:id="rId15"/>
              </a:rPr>
              <a:t>Knihovna matematiky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6"/>
              </a:rPr>
              <a:t>Elektronická učebnice matematiky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136803" y="2203067"/>
            <a:ext cx="2826322" cy="3878244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Zajímavé aplikace pro Windows zdarma: </a:t>
            </a:r>
          </a:p>
          <a:p>
            <a:r>
              <a:rPr lang="cs-CZ" dirty="0" smtClean="0">
                <a:solidFill>
                  <a:schemeClr val="tx1"/>
                </a:solidFill>
                <a:hlinkClick r:id="rId17"/>
              </a:rPr>
              <a:t>50-50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r>
              <a:rPr lang="cs-CZ" dirty="0" smtClean="0">
                <a:solidFill>
                  <a:schemeClr val="tx1"/>
                </a:solidFill>
                <a:hlinkClick r:id="rId18"/>
              </a:rPr>
              <a:t>Math </a:t>
            </a:r>
            <a:r>
              <a:rPr lang="cs-CZ" dirty="0" err="1" smtClean="0">
                <a:solidFill>
                  <a:schemeClr val="tx1"/>
                </a:solidFill>
                <a:hlinkClick r:id="rId18"/>
              </a:rPr>
              <a:t>for</a:t>
            </a:r>
            <a:r>
              <a:rPr lang="cs-CZ" dirty="0" smtClean="0">
                <a:solidFill>
                  <a:schemeClr val="tx1"/>
                </a:solidFill>
                <a:hlinkClick r:id="rId18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hlinkClick r:id="rId18"/>
              </a:rPr>
              <a:t>Kids</a:t>
            </a:r>
            <a:r>
              <a:rPr lang="cs-CZ" dirty="0" smtClean="0">
                <a:solidFill>
                  <a:schemeClr val="tx1"/>
                </a:solidFill>
                <a:hlinkClick r:id="rId18"/>
              </a:rPr>
              <a:t> 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9"/>
              </a:rPr>
              <a:t>sCool Math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20"/>
              </a:rPr>
              <a:t>Math Games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21"/>
              </a:rPr>
              <a:t>Vynásobte svět!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22"/>
              </a:rPr>
              <a:t>iMath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23"/>
              </a:rPr>
              <a:t>Násobilka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24"/>
              </a:rPr>
              <a:t>Flash </a:t>
            </a:r>
            <a:r>
              <a:rPr lang="cs-CZ" dirty="0" err="1" smtClean="0">
                <a:solidFill>
                  <a:schemeClr val="tx1"/>
                </a:solidFill>
                <a:hlinkClick r:id="rId24"/>
              </a:rPr>
              <a:t>Cards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25"/>
              </a:rPr>
              <a:t>Kvadratické rovnice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err="1" smtClean="0">
                <a:solidFill>
                  <a:schemeClr val="tx1"/>
                </a:solidFill>
                <a:hlinkClick r:id="rId26"/>
              </a:rPr>
              <a:t>Match-It</a:t>
            </a:r>
            <a:endParaRPr lang="cs-CZ" b="1" dirty="0" smtClean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7056738" y="2210893"/>
            <a:ext cx="2392459" cy="1017049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  <a:hlinkClick r:id="rId27"/>
              </a:rPr>
              <a:t>Generátor čísel</a:t>
            </a:r>
            <a:endParaRPr lang="cs-CZ" b="1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28"/>
              </a:rPr>
              <a:t>Barcode generátor</a:t>
            </a: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562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742653" y="1070731"/>
            <a:ext cx="29542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VÝCHOVY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Obdélník 16"/>
          <p:cNvSpPr/>
          <p:nvPr/>
        </p:nvSpPr>
        <p:spPr>
          <a:xfrm>
            <a:off x="1124529" y="2083270"/>
            <a:ext cx="2597307" cy="2141243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On-line odkazy 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do občanské výchovy:</a:t>
            </a:r>
          </a:p>
          <a:p>
            <a:r>
              <a:rPr lang="cs-CZ" sz="2000" dirty="0">
                <a:hlinkClick r:id="rId4"/>
              </a:rPr>
              <a:t>Výchova k </a:t>
            </a:r>
            <a:r>
              <a:rPr lang="cs-CZ" sz="2000" dirty="0" smtClean="0">
                <a:hlinkClick r:id="rId4"/>
              </a:rPr>
              <a:t>občanství</a:t>
            </a:r>
            <a:endParaRPr lang="cs-CZ" sz="2000" dirty="0" smtClean="0"/>
          </a:p>
          <a:p>
            <a:r>
              <a:rPr lang="cs-CZ" sz="2000" dirty="0">
                <a:hlinkClick r:id="rId5"/>
              </a:rPr>
              <a:t>Jeden svět na </a:t>
            </a:r>
            <a:r>
              <a:rPr lang="cs-CZ" sz="2000" dirty="0" smtClean="0">
                <a:hlinkClick r:id="rId5"/>
              </a:rPr>
              <a:t>školách</a:t>
            </a:r>
            <a:endParaRPr lang="cs-CZ" sz="2000" dirty="0" smtClean="0"/>
          </a:p>
          <a:p>
            <a:r>
              <a:rPr lang="cs-CZ" sz="2000" dirty="0">
                <a:hlinkClick r:id="rId6"/>
              </a:rPr>
              <a:t>Hra </a:t>
            </a:r>
            <a:r>
              <a:rPr lang="cs-CZ" sz="2000" dirty="0" err="1">
                <a:hlinkClick r:id="rId6"/>
              </a:rPr>
              <a:t>Inflation</a:t>
            </a:r>
            <a:r>
              <a:rPr lang="cs-CZ" sz="2000" dirty="0">
                <a:hlinkClick r:id="rId6"/>
              </a:rPr>
              <a:t> </a:t>
            </a:r>
            <a:r>
              <a:rPr lang="cs-CZ" sz="2000" dirty="0" smtClean="0">
                <a:hlinkClick r:id="rId6"/>
              </a:rPr>
              <a:t>Island</a:t>
            </a:r>
            <a:endParaRPr lang="cs-CZ" sz="2000" dirty="0" smtClean="0"/>
          </a:p>
          <a:p>
            <a:r>
              <a:rPr lang="cs-CZ" sz="2000" dirty="0">
                <a:hlinkClick r:id="rId7"/>
              </a:rPr>
              <a:t>Apple </a:t>
            </a:r>
            <a:r>
              <a:rPr lang="cs-CZ" sz="2000" dirty="0" smtClean="0">
                <a:hlinkClick r:id="rId7"/>
              </a:rPr>
              <a:t>cup</a:t>
            </a:r>
            <a:endParaRPr lang="cs-CZ" sz="2000" dirty="0" smtClean="0"/>
          </a:p>
          <a:p>
            <a:r>
              <a:rPr lang="cs-CZ" sz="2000" dirty="0" smtClean="0">
                <a:solidFill>
                  <a:schemeClr val="tx1"/>
                </a:solidFill>
                <a:hlinkClick r:id="rId8"/>
              </a:rPr>
              <a:t>Příručka první pomoci</a:t>
            </a:r>
            <a:endParaRPr lang="cs-CZ" sz="2000" dirty="0" smtClean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879671" y="4350909"/>
            <a:ext cx="5426932" cy="2030602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>
                <a:solidFill>
                  <a:schemeClr val="tx1"/>
                </a:solidFill>
              </a:rPr>
              <a:t>On-line zdroje a aplikace do </a:t>
            </a:r>
            <a:r>
              <a:rPr lang="cs-CZ" b="1" dirty="0" smtClean="0">
                <a:solidFill>
                  <a:schemeClr val="tx1"/>
                </a:solidFill>
              </a:rPr>
              <a:t>výtvarné </a:t>
            </a:r>
            <a:r>
              <a:rPr lang="cs-CZ" b="1" dirty="0">
                <a:solidFill>
                  <a:schemeClr val="tx1"/>
                </a:solidFill>
              </a:rPr>
              <a:t>výchovy</a:t>
            </a:r>
            <a:r>
              <a:rPr lang="cs-CZ" b="1" dirty="0" smtClean="0">
                <a:solidFill>
                  <a:schemeClr val="tx1"/>
                </a:solidFill>
              </a:rPr>
              <a:t>:</a:t>
            </a:r>
          </a:p>
          <a:p>
            <a:r>
              <a:rPr lang="cs-CZ" dirty="0" err="1" smtClean="0">
                <a:hlinkClick r:id="rId9"/>
              </a:rPr>
              <a:t>Origami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tx1"/>
                </a:solidFill>
              </a:rPr>
              <a:t>– aplikace pro Windows</a:t>
            </a:r>
          </a:p>
          <a:p>
            <a:r>
              <a:rPr lang="cs-CZ" dirty="0" smtClean="0">
                <a:solidFill>
                  <a:schemeClr val="tx1"/>
                </a:solidFill>
                <a:hlinkClick r:id="rId10"/>
              </a:rPr>
              <a:t>Galerie v Londýně </a:t>
            </a:r>
            <a:r>
              <a:rPr lang="cs-CZ" dirty="0" smtClean="0">
                <a:solidFill>
                  <a:schemeClr val="tx1"/>
                </a:solidFill>
              </a:rPr>
              <a:t>– aplikace pro Apple</a:t>
            </a:r>
          </a:p>
          <a:p>
            <a:r>
              <a:rPr lang="cs-CZ" dirty="0" smtClean="0">
                <a:solidFill>
                  <a:schemeClr val="tx1"/>
                </a:solidFill>
                <a:hlinkClick r:id="rId11"/>
              </a:rPr>
              <a:t>Rámečky a koláže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2"/>
              </a:rPr>
              <a:t>Pixlr</a:t>
            </a:r>
            <a:r>
              <a:rPr lang="cs-CZ" dirty="0" smtClean="0">
                <a:solidFill>
                  <a:schemeClr val="tx1"/>
                </a:solidFill>
              </a:rPr>
              <a:t> – editor fotografií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879671" y="2083269"/>
            <a:ext cx="5426932" cy="2141244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On-line zdroje a aplikace do hudební výchovy:</a:t>
            </a:r>
          </a:p>
          <a:p>
            <a:r>
              <a:rPr lang="cs-CZ" dirty="0">
                <a:hlinkClick r:id="rId13"/>
              </a:rPr>
              <a:t>DSO </a:t>
            </a:r>
            <a:r>
              <a:rPr lang="cs-CZ" dirty="0" smtClean="0">
                <a:hlinkClick r:id="rId13"/>
              </a:rPr>
              <a:t>KIDS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tx1"/>
                </a:solidFill>
              </a:rPr>
              <a:t>– životopisy slavných interpretů</a:t>
            </a:r>
          </a:p>
          <a:p>
            <a:r>
              <a:rPr lang="cs-CZ" dirty="0">
                <a:hlinkClick r:id="rId14"/>
              </a:rPr>
              <a:t>Mini </a:t>
            </a:r>
            <a:r>
              <a:rPr lang="cs-CZ" dirty="0" smtClean="0">
                <a:hlinkClick r:id="rId14"/>
              </a:rPr>
              <a:t>Piano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tx1"/>
                </a:solidFill>
              </a:rPr>
              <a:t>– aplikace pro Windows</a:t>
            </a:r>
          </a:p>
          <a:p>
            <a:r>
              <a:rPr lang="cs-CZ" dirty="0" smtClean="0">
                <a:solidFill>
                  <a:schemeClr val="tx1"/>
                </a:solidFill>
                <a:hlinkClick r:id="rId15"/>
              </a:rPr>
              <a:t>Zpěvník</a:t>
            </a:r>
            <a:r>
              <a:rPr lang="cs-CZ" dirty="0" smtClean="0">
                <a:solidFill>
                  <a:schemeClr val="tx1"/>
                </a:solidFill>
              </a:rPr>
              <a:t> – aplikace pro Android</a:t>
            </a:r>
          </a:p>
          <a:p>
            <a:r>
              <a:rPr lang="cs-CZ" dirty="0" smtClean="0">
                <a:solidFill>
                  <a:schemeClr val="tx1"/>
                </a:solidFill>
                <a:hlinkClick r:id="rId16"/>
              </a:rPr>
              <a:t>Paper Piano </a:t>
            </a:r>
            <a:r>
              <a:rPr lang="cs-CZ" dirty="0" smtClean="0">
                <a:solidFill>
                  <a:schemeClr val="tx1"/>
                </a:solidFill>
              </a:rPr>
              <a:t>– aplikace pro Apple</a:t>
            </a:r>
          </a:p>
          <a:p>
            <a:r>
              <a:rPr lang="cs-CZ" dirty="0" smtClean="0">
                <a:solidFill>
                  <a:schemeClr val="tx1"/>
                </a:solidFill>
                <a:hlinkClick r:id="rId17"/>
              </a:rPr>
              <a:t>Virtuální hudební nástroje </a:t>
            </a:r>
            <a:r>
              <a:rPr lang="cs-CZ" dirty="0" smtClean="0">
                <a:solidFill>
                  <a:schemeClr val="tx1"/>
                </a:solidFill>
              </a:rPr>
              <a:t>– aplikace pro Android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1124528" y="4350910"/>
            <a:ext cx="2597307" cy="2030602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Aplikace pro Android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do občanské výchovy:</a:t>
            </a:r>
          </a:p>
          <a:p>
            <a:r>
              <a:rPr lang="cs-CZ" sz="2000" dirty="0">
                <a:hlinkClick r:id="rId18"/>
              </a:rPr>
              <a:t>České dědictví </a:t>
            </a:r>
            <a:r>
              <a:rPr lang="cs-CZ" sz="2000" dirty="0" err="1" smtClean="0">
                <a:hlinkClick r:id="rId18"/>
              </a:rPr>
              <a:t>Unesco</a:t>
            </a:r>
            <a:endParaRPr lang="cs-CZ" sz="2000" dirty="0" smtClean="0"/>
          </a:p>
          <a:p>
            <a:r>
              <a:rPr lang="cs-CZ" sz="2000" dirty="0">
                <a:hlinkClick r:id="rId19"/>
              </a:rPr>
              <a:t>České </a:t>
            </a:r>
            <a:r>
              <a:rPr lang="cs-CZ" sz="2000" dirty="0" smtClean="0">
                <a:hlinkClick r:id="rId19"/>
              </a:rPr>
              <a:t>peníze</a:t>
            </a:r>
            <a:endParaRPr lang="cs-CZ" sz="2000" dirty="0" smtClean="0"/>
          </a:p>
          <a:p>
            <a:r>
              <a:rPr lang="cs-CZ" sz="2000" dirty="0">
                <a:hlinkClick r:id="rId20"/>
              </a:rPr>
              <a:t>ALL převodník </a:t>
            </a:r>
            <a:r>
              <a:rPr lang="cs-CZ" sz="2000" dirty="0" smtClean="0">
                <a:hlinkClick r:id="rId20"/>
              </a:rPr>
              <a:t>měn</a:t>
            </a:r>
            <a:endParaRPr lang="cs-CZ" sz="2000" dirty="0" smtClean="0"/>
          </a:p>
          <a:p>
            <a:r>
              <a:rPr lang="cs-CZ" sz="2000" dirty="0">
                <a:hlinkClick r:id="rId21"/>
              </a:rPr>
              <a:t>Ústava ČR</a:t>
            </a:r>
            <a:endParaRPr lang="cs-CZ" sz="20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52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641603" y="1070731"/>
            <a:ext cx="31563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1. STUPEŇ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Obdélník 15"/>
          <p:cNvSpPr/>
          <p:nvPr/>
        </p:nvSpPr>
        <p:spPr>
          <a:xfrm>
            <a:off x="1092500" y="4203081"/>
            <a:ext cx="5043530" cy="2030602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On-line zdroje a aplikace do českého jazyka:</a:t>
            </a:r>
          </a:p>
          <a:p>
            <a:r>
              <a:rPr lang="cs-CZ" dirty="0">
                <a:hlinkClick r:id="rId4"/>
              </a:rPr>
              <a:t>Hrajeme si s </a:t>
            </a:r>
            <a:r>
              <a:rPr lang="cs-CZ" dirty="0" err="1" smtClean="0">
                <a:hlinkClick r:id="rId4"/>
              </a:rPr>
              <a:t>Brumíkem</a:t>
            </a:r>
            <a:r>
              <a:rPr lang="cs-CZ" dirty="0" smtClean="0"/>
              <a:t> </a:t>
            </a:r>
            <a:r>
              <a:rPr lang="cs-CZ" dirty="0">
                <a:solidFill>
                  <a:schemeClr val="tx1"/>
                </a:solidFill>
              </a:rPr>
              <a:t>– hry, </a:t>
            </a:r>
            <a:r>
              <a:rPr lang="cs-CZ" dirty="0" smtClean="0">
                <a:solidFill>
                  <a:schemeClr val="tx1"/>
                </a:solidFill>
              </a:rPr>
              <a:t>říkadla, pohádky</a:t>
            </a:r>
          </a:p>
          <a:p>
            <a:r>
              <a:rPr lang="cs-CZ" dirty="0" smtClean="0">
                <a:solidFill>
                  <a:schemeClr val="tx1"/>
                </a:solidFill>
                <a:hlinkClick r:id="rId5"/>
              </a:rPr>
              <a:t>Abeceda</a:t>
            </a:r>
            <a:r>
              <a:rPr lang="cs-CZ" dirty="0" smtClean="0">
                <a:solidFill>
                  <a:schemeClr val="tx1"/>
                </a:solidFill>
              </a:rPr>
              <a:t> – aplikace pro Android</a:t>
            </a:r>
          </a:p>
          <a:p>
            <a:r>
              <a:rPr lang="cs-CZ" dirty="0" smtClean="0">
                <a:solidFill>
                  <a:schemeClr val="tx1"/>
                </a:solidFill>
                <a:hlinkClick r:id="rId6"/>
              </a:rPr>
              <a:t>Čeština hrou </a:t>
            </a:r>
            <a:r>
              <a:rPr lang="cs-CZ" dirty="0" smtClean="0">
                <a:solidFill>
                  <a:schemeClr val="tx1"/>
                </a:solidFill>
              </a:rPr>
              <a:t>– aplikace pro Apple</a:t>
            </a:r>
          </a:p>
          <a:p>
            <a:r>
              <a:rPr lang="cs-CZ" dirty="0" err="1" smtClean="0">
                <a:hlinkClick r:id="rId7"/>
              </a:rPr>
              <a:t>Osmisměrky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tx1"/>
                </a:solidFill>
              </a:rPr>
              <a:t>– aplikace pro Windows</a:t>
            </a:r>
          </a:p>
          <a:p>
            <a:r>
              <a:rPr lang="cs-CZ" dirty="0" smtClean="0">
                <a:solidFill>
                  <a:schemeClr val="tx1"/>
                </a:solidFill>
                <a:hlinkClick r:id="rId8"/>
              </a:rPr>
              <a:t>Diktáty</a:t>
            </a:r>
            <a:r>
              <a:rPr lang="cs-CZ" dirty="0" smtClean="0">
                <a:solidFill>
                  <a:schemeClr val="tx1"/>
                </a:solidFill>
              </a:rPr>
              <a:t> – on-line testy</a:t>
            </a:r>
            <a:endParaRPr lang="cs-CZ" b="1" dirty="0" smtClean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224165" y="2083270"/>
            <a:ext cx="3239323" cy="2030602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Aplikace do prvouky:</a:t>
            </a:r>
          </a:p>
          <a:p>
            <a:r>
              <a:rPr lang="cs-CZ" dirty="0" smtClean="0">
                <a:solidFill>
                  <a:schemeClr val="tx1"/>
                </a:solidFill>
                <a:hlinkClick r:id="rId9"/>
              </a:rPr>
              <a:t>Hravouka</a:t>
            </a:r>
            <a:r>
              <a:rPr lang="cs-CZ" dirty="0" smtClean="0">
                <a:solidFill>
                  <a:schemeClr val="tx1"/>
                </a:solidFill>
              </a:rPr>
              <a:t> – Apple</a:t>
            </a:r>
          </a:p>
          <a:p>
            <a:r>
              <a:rPr lang="cs-CZ" dirty="0">
                <a:hlinkClick r:id="rId10"/>
              </a:rPr>
              <a:t>Výukové </a:t>
            </a:r>
            <a:r>
              <a:rPr lang="cs-CZ" dirty="0" smtClean="0">
                <a:hlinkClick r:id="rId10"/>
              </a:rPr>
              <a:t>kartičky</a:t>
            </a:r>
            <a:r>
              <a:rPr lang="cs-CZ" dirty="0" smtClean="0"/>
              <a:t> </a:t>
            </a:r>
            <a:r>
              <a:rPr lang="cs-CZ" dirty="0">
                <a:solidFill>
                  <a:schemeClr val="tx1"/>
                </a:solidFill>
              </a:rPr>
              <a:t>– </a:t>
            </a:r>
            <a:r>
              <a:rPr lang="cs-CZ" dirty="0" smtClean="0">
                <a:solidFill>
                  <a:schemeClr val="tx1"/>
                </a:solidFill>
              </a:rPr>
              <a:t>Windows</a:t>
            </a:r>
          </a:p>
          <a:p>
            <a:r>
              <a:rPr lang="cs-CZ" dirty="0">
                <a:hlinkClick r:id="rId11"/>
              </a:rPr>
              <a:t>Dopravní </a:t>
            </a:r>
            <a:r>
              <a:rPr lang="cs-CZ" dirty="0" smtClean="0">
                <a:hlinkClick r:id="rId11"/>
              </a:rPr>
              <a:t>značky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tx1"/>
                </a:solidFill>
              </a:rPr>
              <a:t>– Windows</a:t>
            </a:r>
          </a:p>
          <a:p>
            <a:r>
              <a:rPr lang="cs-CZ" dirty="0" err="1">
                <a:hlinkClick r:id="rId12"/>
              </a:rPr>
              <a:t>Animals</a:t>
            </a:r>
            <a:r>
              <a:rPr lang="cs-CZ" dirty="0">
                <a:hlinkClick r:id="rId12"/>
              </a:rPr>
              <a:t> </a:t>
            </a:r>
            <a:r>
              <a:rPr lang="cs-CZ" dirty="0" smtClean="0">
                <a:hlinkClick r:id="rId12"/>
              </a:rPr>
              <a:t>pexeso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tx1"/>
                </a:solidFill>
              </a:rPr>
              <a:t>– Windows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1092501" y="2083270"/>
            <a:ext cx="5043529" cy="2030602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On-line zdroje a aplikace do matematiky:</a:t>
            </a:r>
          </a:p>
          <a:p>
            <a:r>
              <a:rPr lang="cs-CZ" dirty="0" smtClean="0">
                <a:solidFill>
                  <a:schemeClr val="tx1"/>
                </a:solidFill>
                <a:hlinkClick r:id="rId13"/>
              </a:rPr>
              <a:t>Geoboard</a:t>
            </a:r>
            <a:r>
              <a:rPr lang="cs-CZ" dirty="0" smtClean="0">
                <a:solidFill>
                  <a:schemeClr val="tx1"/>
                </a:solidFill>
              </a:rPr>
              <a:t> – on-line </a:t>
            </a:r>
            <a:r>
              <a:rPr lang="cs-CZ" dirty="0" err="1" smtClean="0">
                <a:solidFill>
                  <a:schemeClr val="tx1"/>
                </a:solidFill>
              </a:rPr>
              <a:t>geodeska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hlinkClick r:id="rId14"/>
              </a:rPr>
              <a:t>Matematika hrou</a:t>
            </a:r>
            <a:r>
              <a:rPr lang="cs-CZ" dirty="0" smtClean="0">
                <a:solidFill>
                  <a:schemeClr val="tx1"/>
                </a:solidFill>
              </a:rPr>
              <a:t> – web s různými úkoly</a:t>
            </a:r>
          </a:p>
          <a:p>
            <a:r>
              <a:rPr lang="cs-CZ" dirty="0" smtClean="0">
                <a:solidFill>
                  <a:schemeClr val="tx1"/>
                </a:solidFill>
                <a:hlinkClick r:id="rId15"/>
              </a:rPr>
              <a:t>Jdu do školy </a:t>
            </a:r>
            <a:r>
              <a:rPr lang="cs-CZ" dirty="0" smtClean="0">
                <a:solidFill>
                  <a:schemeClr val="tx1"/>
                </a:solidFill>
              </a:rPr>
              <a:t>– aplikace pro Android</a:t>
            </a:r>
          </a:p>
          <a:p>
            <a:r>
              <a:rPr lang="cs-CZ" dirty="0" smtClean="0">
                <a:solidFill>
                  <a:schemeClr val="tx1"/>
                </a:solidFill>
                <a:hlinkClick r:id="rId16"/>
              </a:rPr>
              <a:t>Math </a:t>
            </a:r>
            <a:r>
              <a:rPr lang="cs-CZ" dirty="0" err="1" smtClean="0">
                <a:solidFill>
                  <a:schemeClr val="tx1"/>
                </a:solidFill>
                <a:hlinkClick r:id="rId16"/>
              </a:rPr>
              <a:t>Nook</a:t>
            </a:r>
            <a:r>
              <a:rPr lang="cs-CZ" dirty="0" smtClean="0">
                <a:solidFill>
                  <a:schemeClr val="tx1"/>
                </a:solidFill>
                <a:hlinkClick r:id="rId16"/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– on-line hra se souřadnicemi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6224165" y="4203081"/>
            <a:ext cx="3239323" cy="2030602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On-line zdroje do prvouky:</a:t>
            </a:r>
          </a:p>
          <a:p>
            <a:r>
              <a:rPr lang="cs-CZ" dirty="0">
                <a:hlinkClick r:id="rId17"/>
              </a:rPr>
              <a:t>Na </a:t>
            </a:r>
            <a:r>
              <a:rPr lang="cs-CZ" dirty="0" smtClean="0">
                <a:hlinkClick r:id="rId17"/>
              </a:rPr>
              <a:t>venkově</a:t>
            </a:r>
            <a:endParaRPr lang="cs-CZ" dirty="0" smtClean="0"/>
          </a:p>
          <a:p>
            <a:r>
              <a:rPr lang="cs-CZ" dirty="0">
                <a:hlinkClick r:id="rId18"/>
              </a:rPr>
              <a:t>Škoda </a:t>
            </a:r>
            <a:r>
              <a:rPr lang="cs-CZ" dirty="0" smtClean="0">
                <a:hlinkClick r:id="rId18"/>
              </a:rPr>
              <a:t>hrou</a:t>
            </a:r>
            <a:endParaRPr lang="cs-CZ" dirty="0" smtClean="0"/>
          </a:p>
          <a:p>
            <a:r>
              <a:rPr lang="cs-CZ" dirty="0">
                <a:hlinkClick r:id="rId19"/>
              </a:rPr>
              <a:t>Odpady </a:t>
            </a:r>
            <a:r>
              <a:rPr lang="cs-CZ" dirty="0" smtClean="0">
                <a:hlinkClick r:id="rId19"/>
              </a:rPr>
              <a:t>útočí</a:t>
            </a:r>
            <a:endParaRPr lang="cs-CZ" dirty="0" smtClean="0"/>
          </a:p>
          <a:p>
            <a:r>
              <a:rPr lang="cs-CZ" dirty="0" smtClean="0">
                <a:solidFill>
                  <a:schemeClr val="tx1"/>
                </a:solidFill>
                <a:hlinkClick r:id="rId20"/>
              </a:rPr>
              <a:t>Pokusy pro děti</a:t>
            </a: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2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8497" y="625433"/>
            <a:ext cx="9462406" cy="637497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7620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017348" y="1070731"/>
            <a:ext cx="24048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SDÍLENÍ</a:t>
            </a:r>
            <a:endParaRPr lang="cs-CZ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62" name="Picture 14" descr="http://manualdfsort.tk/derecha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manualdfsort.tk/derecha.png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337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>
            <a:hlinkClick r:id="" action="ppaction://hlinkshowjump?jump=firstslide"/>
          </p:cNvPr>
          <p:cNvPicPr>
            <a:picLocks/>
          </p:cNvPicPr>
          <p:nvPr/>
        </p:nvPicPr>
        <p:blipFill rotWithShape="1">
          <a:blip r:embed="rId3"/>
          <a:srcRect l="29530" t="30397" r="28529" b="31357"/>
          <a:stretch/>
        </p:blipFill>
        <p:spPr>
          <a:xfrm>
            <a:off x="4967700" y="6748407"/>
            <a:ext cx="504000" cy="5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Obdélník 16"/>
          <p:cNvSpPr/>
          <p:nvPr/>
        </p:nvSpPr>
        <p:spPr>
          <a:xfrm>
            <a:off x="1124530" y="2083270"/>
            <a:ext cx="2312734" cy="2918388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Portál DUMy.cz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= místo, kde mohou pedagogové i široká veřejnost sdílet své materiály, obohatit se o nové informace a inspirovat se při tvorbě nových </a:t>
            </a:r>
            <a:r>
              <a:rPr lang="cs-CZ" dirty="0" err="1" smtClean="0">
                <a:solidFill>
                  <a:schemeClr val="tx1"/>
                </a:solidFill>
              </a:rPr>
              <a:t>dumů</a:t>
            </a:r>
            <a:r>
              <a:rPr lang="cs-CZ" dirty="0" smtClean="0">
                <a:solidFill>
                  <a:schemeClr val="tx1"/>
                </a:solidFill>
              </a:rPr>
              <a:t>.  </a:t>
            </a:r>
          </a:p>
        </p:txBody>
      </p:sp>
      <p:pic>
        <p:nvPicPr>
          <p:cNvPr id="12" name="Obrázek 11">
            <a:hlinkClick r:id="rId4"/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73" t="6175" r="13913" b="7380"/>
          <a:stretch/>
        </p:blipFill>
        <p:spPr bwMode="auto">
          <a:xfrm>
            <a:off x="5219699" y="2083269"/>
            <a:ext cx="4166671" cy="417270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3" name="Obdélník 32"/>
          <p:cNvSpPr/>
          <p:nvPr/>
        </p:nvSpPr>
        <p:spPr>
          <a:xfrm>
            <a:off x="3578547" y="2083270"/>
            <a:ext cx="1533279" cy="726031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/>
                </a:solidFill>
              </a:rPr>
              <a:t>Snadné </a:t>
            </a:r>
            <a:r>
              <a:rPr lang="cs-CZ" dirty="0" smtClean="0">
                <a:solidFill>
                  <a:schemeClr val="tx1"/>
                </a:solidFill>
              </a:rPr>
              <a:t>vyhledávání</a:t>
            </a:r>
          </a:p>
        </p:txBody>
      </p:sp>
      <p:sp>
        <p:nvSpPr>
          <p:cNvPr id="34" name="Obdélník 33"/>
          <p:cNvSpPr/>
          <p:nvPr/>
        </p:nvSpPr>
        <p:spPr>
          <a:xfrm>
            <a:off x="3578547" y="2874567"/>
            <a:ext cx="1533279" cy="726031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Největší uložiště</a:t>
            </a:r>
          </a:p>
        </p:txBody>
      </p:sp>
      <p:sp>
        <p:nvSpPr>
          <p:cNvPr id="35" name="Obdélník 34"/>
          <p:cNvSpPr/>
          <p:nvPr/>
        </p:nvSpPr>
        <p:spPr>
          <a:xfrm>
            <a:off x="3578547" y="3689808"/>
            <a:ext cx="1533279" cy="513213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Poradna</a:t>
            </a:r>
          </a:p>
        </p:txBody>
      </p:sp>
      <p:sp>
        <p:nvSpPr>
          <p:cNvPr id="36" name="Obdélník 35"/>
          <p:cNvSpPr/>
          <p:nvPr/>
        </p:nvSpPr>
        <p:spPr>
          <a:xfrm>
            <a:off x="3578547" y="4292231"/>
            <a:ext cx="1533279" cy="726031"/>
          </a:xfrm>
          <a:prstGeom prst="rect">
            <a:avLst/>
          </a:prstGeom>
          <a:solidFill>
            <a:srgbClr val="DB43DF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Planeta aplikací</a:t>
            </a:r>
          </a:p>
        </p:txBody>
      </p:sp>
      <p:pic>
        <p:nvPicPr>
          <p:cNvPr id="15388" name="Picture 28" descr="http://admin.dumy.cz/wp-content/uploads/2011/12/it_ve_skole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530" y="5731522"/>
            <a:ext cx="2312735" cy="524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Obdélník 38">
            <a:hlinkClick r:id="rId8"/>
          </p:cNvPr>
          <p:cNvSpPr/>
          <p:nvPr/>
        </p:nvSpPr>
        <p:spPr>
          <a:xfrm>
            <a:off x="1124530" y="5082595"/>
            <a:ext cx="2312734" cy="576000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7" name="Obrázek 36" descr="http://www.boxed.cz/static/images/logo2.gif">
            <a:hlinkClick r:id="rId8"/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868" y="5128056"/>
            <a:ext cx="1922057" cy="456619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Obdélník 40">
            <a:hlinkClick r:id="rId4"/>
          </p:cNvPr>
          <p:cNvSpPr/>
          <p:nvPr/>
        </p:nvSpPr>
        <p:spPr>
          <a:xfrm>
            <a:off x="3555793" y="5072328"/>
            <a:ext cx="1556033" cy="1183643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5390" name="Picture 30" descr="http://digifolio.rvp.cz/artefact/file/download.php?file=43159&amp;view=5917&amp;view=5917">
            <a:hlinkClick r:id="rId4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5262" y="5170259"/>
            <a:ext cx="1119848" cy="1008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572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1417</TotalTime>
  <Words>2721</Words>
  <Application>Microsoft Office PowerPoint</Application>
  <PresentationFormat>Vlastní</PresentationFormat>
  <Paragraphs>552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Pitelková Petra</dc:creator>
  <cp:lastModifiedBy>Petra Pitelková</cp:lastModifiedBy>
  <cp:revision>379</cp:revision>
  <dcterms:created xsi:type="dcterms:W3CDTF">2015-07-11T05:36:30Z</dcterms:created>
  <dcterms:modified xsi:type="dcterms:W3CDTF">2015-08-26T06:38:51Z</dcterms:modified>
</cp:coreProperties>
</file>